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Shrikhand" charset="1" panose="02000000000000000000"/>
      <p:regular r:id="rId14"/>
    </p:embeddedFont>
    <p:embeddedFont>
      <p:font typeface="ITC Benguiat" charset="1" panose="02030603050306020704"/>
      <p:regular r:id="rId15"/>
    </p:embeddedFont>
    <p:embeddedFont>
      <p:font typeface="Glacial Indifference Bold" charset="1" panose="00000800000000000000"/>
      <p:regular r:id="rId16"/>
    </p:embeddedFont>
    <p:embeddedFont>
      <p:font typeface="Arsenal Bold" charset="1" panose="00000800000000000000"/>
      <p:regular r:id="rId17"/>
    </p:embeddedFont>
    <p:embeddedFont>
      <p:font typeface="Barlow SemiCondensed Bold Italics" charset="1" panose="00000806000000000000"/>
      <p:regular r:id="rId18"/>
    </p:embeddedFont>
    <p:embeddedFont>
      <p:font typeface="Barlow SemiCondensed Italics" charset="1" panose="00000506000000000000"/>
      <p:regular r:id="rId19"/>
    </p:embeddedFont>
    <p:embeddedFont>
      <p:font typeface="Barlow SemiCondensed" charset="1" panose="00000506000000000000"/>
      <p:regular r:id="rId20"/>
    </p:embeddedFont>
    <p:embeddedFont>
      <p:font typeface="AC Feel Free" charset="1" panose="02000603000000000000"/>
      <p:regular r:id="rId21"/>
    </p:embeddedFont>
    <p:embeddedFont>
      <p:font typeface="AC Feel Free Bold" charset="1" panose="02000603000000000000"/>
      <p:regular r:id="rId22"/>
    </p:embeddedFont>
    <p:embeddedFont>
      <p:font typeface="Childos Arabic" charset="1" panose="00000500000000000000"/>
      <p:regular r:id="rId23"/>
    </p:embeddedFont>
    <p:embeddedFont>
      <p:font typeface="Mango AC" charset="1" panose="00000000000000000000"/>
      <p:regular r:id="rId24"/>
    </p:embeddedFont>
    <p:embeddedFont>
      <p:font typeface="Canva Sans" charset="1" panose="020B0503030501040103"/>
      <p:regular r:id="rId25"/>
    </p:embeddedFont>
    <p:embeddedFont>
      <p:font typeface="Canva Sans Bold" charset="1" panose="020B0803030501040103"/>
      <p:regular r:id="rId26"/>
    </p:embeddedFont>
    <p:embeddedFont>
      <p:font typeface="Archivo Black" charset="1" panose="020B0A03020202020B04"/>
      <p:regular r:id="rId27"/>
    </p:embeddedFont>
    <p:embeddedFont>
      <p:font typeface="Glacial Indifference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16" Target="../media/image27.png" Type="http://schemas.openxmlformats.org/officeDocument/2006/relationships/image"/><Relationship Id="rId17" Target="../media/image28.svg" Type="http://schemas.openxmlformats.org/officeDocument/2006/relationships/image"/><Relationship Id="rId18" Target="../media/image29.png" Type="http://schemas.openxmlformats.org/officeDocument/2006/relationships/image"/><Relationship Id="rId19" Target="../media/image30.svg" Type="http://schemas.openxmlformats.org/officeDocument/2006/relationships/image"/><Relationship Id="rId2" Target="../media/image13.png" Type="http://schemas.openxmlformats.org/officeDocument/2006/relationships/image"/><Relationship Id="rId20" Target="../media/image31.png" Type="http://schemas.openxmlformats.org/officeDocument/2006/relationships/image"/><Relationship Id="rId21" Target="../media/image32.sv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anoopkumar/indic_nlp_library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35194" y="-733671"/>
            <a:ext cx="5355572" cy="5877171"/>
          </a:xfrm>
          <a:custGeom>
            <a:avLst/>
            <a:gdLst/>
            <a:ahLst/>
            <a:cxnLst/>
            <a:rect r="r" b="b" t="t" l="l"/>
            <a:pathLst>
              <a:path h="5877171" w="5355572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2582" y="-1537984"/>
            <a:ext cx="6597249" cy="3075967"/>
          </a:xfrm>
          <a:custGeom>
            <a:avLst/>
            <a:gdLst/>
            <a:ahLst/>
            <a:cxnLst/>
            <a:rect r="r" b="b" t="t" l="l"/>
            <a:pathLst>
              <a:path h="3075967" w="6597249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9831" y="2362275"/>
            <a:ext cx="7499556" cy="4199751"/>
          </a:xfrm>
          <a:custGeom>
            <a:avLst/>
            <a:gdLst/>
            <a:ahLst/>
            <a:cxnLst/>
            <a:rect r="r" b="b" t="t" l="l"/>
            <a:pathLst>
              <a:path h="4199751" w="7499556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36415" y="6352306"/>
            <a:ext cx="5059689" cy="5741491"/>
          </a:xfrm>
          <a:custGeom>
            <a:avLst/>
            <a:gdLst/>
            <a:ahLst/>
            <a:cxnLst/>
            <a:rect r="r" b="b" t="t" l="l"/>
            <a:pathLst>
              <a:path h="5741491" w="5059689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52436" y="-1865322"/>
            <a:ext cx="6150745" cy="5766324"/>
          </a:xfrm>
          <a:custGeom>
            <a:avLst/>
            <a:gdLst/>
            <a:ahLst/>
            <a:cxnLst/>
            <a:rect r="r" b="b" t="t" l="l"/>
            <a:pathLst>
              <a:path h="5766324" w="6150745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511658" y="-3227374"/>
            <a:ext cx="4085368" cy="5586827"/>
          </a:xfrm>
          <a:custGeom>
            <a:avLst/>
            <a:gdLst/>
            <a:ahLst/>
            <a:cxnLst/>
            <a:rect r="r" b="b" t="t" l="l"/>
            <a:pathLst>
              <a:path h="5586827" w="4085368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93830" y="5310391"/>
            <a:ext cx="4667958" cy="6941201"/>
          </a:xfrm>
          <a:custGeom>
            <a:avLst/>
            <a:gdLst/>
            <a:ahLst/>
            <a:cxnLst/>
            <a:rect r="r" b="b" t="t" l="l"/>
            <a:pathLst>
              <a:path h="6941201" w="4667958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836415" y="3901001"/>
            <a:ext cx="4656793" cy="5322050"/>
          </a:xfrm>
          <a:custGeom>
            <a:avLst/>
            <a:gdLst/>
            <a:ahLst/>
            <a:cxnLst/>
            <a:rect r="r" b="b" t="t" l="l"/>
            <a:pathLst>
              <a:path h="5322050" w="4656793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31207" y="8338429"/>
            <a:ext cx="4656793" cy="5322050"/>
          </a:xfrm>
          <a:custGeom>
            <a:avLst/>
            <a:gdLst/>
            <a:ahLst/>
            <a:cxnLst/>
            <a:rect r="r" b="b" t="t" l="l"/>
            <a:pathLst>
              <a:path h="5322050" w="4656793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48023" y="-4053683"/>
            <a:ext cx="6591954" cy="5710280"/>
          </a:xfrm>
          <a:custGeom>
            <a:avLst/>
            <a:gdLst/>
            <a:ahLst/>
            <a:cxnLst/>
            <a:rect r="r" b="b" t="t" l="l"/>
            <a:pathLst>
              <a:path h="5710280" w="6591954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194310">
            <a:off x="8409323" y="7829528"/>
            <a:ext cx="6128048" cy="5913567"/>
          </a:xfrm>
          <a:custGeom>
            <a:avLst/>
            <a:gdLst/>
            <a:ahLst/>
            <a:cxnLst/>
            <a:rect r="r" b="b" t="t" l="l"/>
            <a:pathLst>
              <a:path h="5913567" w="6128048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202696" y="9223051"/>
            <a:ext cx="7941304" cy="4030212"/>
          </a:xfrm>
          <a:custGeom>
            <a:avLst/>
            <a:gdLst/>
            <a:ahLst/>
            <a:cxnLst/>
            <a:rect r="r" b="b" t="t" l="l"/>
            <a:pathLst>
              <a:path h="4030212" w="7941304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5058632" y="8780991"/>
            <a:ext cx="4085368" cy="5586827"/>
          </a:xfrm>
          <a:custGeom>
            <a:avLst/>
            <a:gdLst/>
            <a:ahLst/>
            <a:cxnLst/>
            <a:rect r="r" b="b" t="t" l="l"/>
            <a:pathLst>
              <a:path h="5586827" w="4085368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358138">
            <a:off x="1687629" y="1213798"/>
            <a:ext cx="14565664" cy="8193186"/>
          </a:xfrm>
          <a:custGeom>
            <a:avLst/>
            <a:gdLst/>
            <a:ahLst/>
            <a:cxnLst/>
            <a:rect r="r" b="b" t="t" l="l"/>
            <a:pathLst>
              <a:path h="8193186" w="14565664">
                <a:moveTo>
                  <a:pt x="0" y="0"/>
                </a:moveTo>
                <a:lnTo>
                  <a:pt x="14565664" y="0"/>
                </a:lnTo>
                <a:lnTo>
                  <a:pt x="14565664" y="8193186"/>
                </a:lnTo>
                <a:lnTo>
                  <a:pt x="0" y="819318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222" r="0" b="-222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59449" y="478666"/>
            <a:ext cx="16169781" cy="9135926"/>
          </a:xfrm>
          <a:custGeom>
            <a:avLst/>
            <a:gdLst/>
            <a:ahLst/>
            <a:cxnLst/>
            <a:rect r="r" b="b" t="t" l="l"/>
            <a:pathLst>
              <a:path h="9135926" w="16169781">
                <a:moveTo>
                  <a:pt x="0" y="0"/>
                </a:moveTo>
                <a:lnTo>
                  <a:pt x="16169780" y="0"/>
                </a:lnTo>
                <a:lnTo>
                  <a:pt x="16169780" y="9135926"/>
                </a:lnTo>
                <a:lnTo>
                  <a:pt x="0" y="913592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016667" y="2912885"/>
            <a:ext cx="11680874" cy="3157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47"/>
              </a:lnSpc>
            </a:pPr>
            <a:r>
              <a:rPr lang="en-US" sz="9509" spc="-542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LANGUAGE MASHUP</a:t>
            </a:r>
          </a:p>
        </p:txBody>
      </p:sp>
      <p:sp>
        <p:nvSpPr>
          <p:cNvPr name="TextBox 18" id="18"/>
          <p:cNvSpPr txBox="true"/>
          <p:nvPr/>
        </p:nvSpPr>
        <p:spPr>
          <a:xfrm rot="8100000">
            <a:off x="-1680284" y="1275498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D0A933"/>
                </a:solidFill>
                <a:latin typeface="ITC Benguiat"/>
                <a:ea typeface="ITC Benguiat"/>
                <a:cs typeface="ITC Benguiat"/>
                <a:sym typeface="ITC Benguiat"/>
              </a:rPr>
              <a:t>G</a:t>
            </a:r>
          </a:p>
        </p:txBody>
      </p:sp>
      <p:sp>
        <p:nvSpPr>
          <p:cNvPr name="TextBox 19" id="19"/>
          <p:cNvSpPr txBox="true"/>
          <p:nvPr/>
        </p:nvSpPr>
        <p:spPr>
          <a:xfrm rot="7092032">
            <a:off x="-677939" y="1163368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D0A933"/>
                </a:solidFill>
                <a:latin typeface="ITC Benguiat"/>
                <a:ea typeface="ITC Benguiat"/>
                <a:cs typeface="ITC Benguiat"/>
                <a:sym typeface="ITC Benguiat"/>
              </a:rPr>
              <a:t>H</a:t>
            </a:r>
          </a:p>
        </p:txBody>
      </p:sp>
      <p:sp>
        <p:nvSpPr>
          <p:cNvPr name="TextBox 20" id="20"/>
          <p:cNvSpPr txBox="true"/>
          <p:nvPr/>
        </p:nvSpPr>
        <p:spPr>
          <a:xfrm rot="4690600">
            <a:off x="-2640716" y="2287944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D0A933"/>
                </a:solidFill>
                <a:latin typeface="ITC Benguiat"/>
                <a:ea typeface="ITC Benguiat"/>
                <a:cs typeface="ITC Benguiat"/>
                <a:sym typeface="ITC Benguiat"/>
              </a:rPr>
              <a:t>Q</a:t>
            </a:r>
          </a:p>
        </p:txBody>
      </p:sp>
      <p:sp>
        <p:nvSpPr>
          <p:cNvPr name="TextBox 21" id="21"/>
          <p:cNvSpPr txBox="true"/>
          <p:nvPr/>
        </p:nvSpPr>
        <p:spPr>
          <a:xfrm rot="7335395">
            <a:off x="10858877" y="1586938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D</a:t>
            </a:r>
          </a:p>
        </p:txBody>
      </p:sp>
      <p:sp>
        <p:nvSpPr>
          <p:cNvPr name="TextBox 22" id="22"/>
          <p:cNvSpPr txBox="true"/>
          <p:nvPr/>
        </p:nvSpPr>
        <p:spPr>
          <a:xfrm rot="7335395">
            <a:off x="3784072" y="7711479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D0A933"/>
                </a:solidFill>
                <a:latin typeface="ITC Benguiat"/>
                <a:ea typeface="ITC Benguiat"/>
                <a:cs typeface="ITC Benguiat"/>
                <a:sym typeface="ITC Benguiat"/>
              </a:rPr>
              <a:t>D</a:t>
            </a:r>
          </a:p>
        </p:txBody>
      </p:sp>
      <p:sp>
        <p:nvSpPr>
          <p:cNvPr name="TextBox 23" id="23"/>
          <p:cNvSpPr txBox="true"/>
          <p:nvPr/>
        </p:nvSpPr>
        <p:spPr>
          <a:xfrm rot="7092032">
            <a:off x="2820880" y="8084065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D0A933"/>
                </a:solidFill>
                <a:latin typeface="ITC Benguiat"/>
                <a:ea typeface="ITC Benguiat"/>
                <a:cs typeface="ITC Benguiat"/>
                <a:sym typeface="ITC Benguiat"/>
              </a:rPr>
              <a:t>H</a:t>
            </a:r>
          </a:p>
        </p:txBody>
      </p:sp>
      <p:sp>
        <p:nvSpPr>
          <p:cNvPr name="TextBox 24" id="24"/>
          <p:cNvSpPr txBox="true"/>
          <p:nvPr/>
        </p:nvSpPr>
        <p:spPr>
          <a:xfrm rot="-1975445">
            <a:off x="10965162" y="7477206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D0A933"/>
                </a:solidFill>
                <a:latin typeface="ITC Benguiat"/>
                <a:ea typeface="ITC Benguiat"/>
                <a:cs typeface="ITC Benguiat"/>
                <a:sym typeface="ITC Benguiat"/>
              </a:rPr>
              <a:t>Q</a:t>
            </a:r>
          </a:p>
        </p:txBody>
      </p:sp>
      <p:sp>
        <p:nvSpPr>
          <p:cNvPr name="TextBox 25" id="25"/>
          <p:cNvSpPr txBox="true"/>
          <p:nvPr/>
        </p:nvSpPr>
        <p:spPr>
          <a:xfrm rot="-1975445">
            <a:off x="6702021" y="1092826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D0A933"/>
                </a:solidFill>
                <a:latin typeface="ITC Benguiat"/>
                <a:ea typeface="ITC Benguiat"/>
                <a:cs typeface="ITC Benguiat"/>
                <a:sym typeface="ITC Benguiat"/>
              </a:rPr>
              <a:t>A</a:t>
            </a:r>
          </a:p>
        </p:txBody>
      </p:sp>
      <p:sp>
        <p:nvSpPr>
          <p:cNvPr name="TextBox 26" id="26"/>
          <p:cNvSpPr txBox="true"/>
          <p:nvPr/>
        </p:nvSpPr>
        <p:spPr>
          <a:xfrm rot="-839002">
            <a:off x="6259737" y="607325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D0A933"/>
                </a:solidFill>
                <a:latin typeface="ITC Benguiat"/>
                <a:ea typeface="ITC Benguiat"/>
                <a:cs typeface="ITC Benguiat"/>
                <a:sym typeface="ITC Benguiat"/>
              </a:rPr>
              <a:t>X</a:t>
            </a:r>
          </a:p>
        </p:txBody>
      </p:sp>
      <p:sp>
        <p:nvSpPr>
          <p:cNvPr name="TextBox 27" id="27"/>
          <p:cNvSpPr txBox="true"/>
          <p:nvPr/>
        </p:nvSpPr>
        <p:spPr>
          <a:xfrm rot="-839002">
            <a:off x="2407981" y="8180272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D0A933"/>
                </a:solidFill>
                <a:latin typeface="ITC Benguiat"/>
                <a:ea typeface="ITC Benguiat"/>
                <a:cs typeface="ITC Benguiat"/>
                <a:sym typeface="ITC Benguiat"/>
              </a:rPr>
              <a:t>X</a:t>
            </a:r>
          </a:p>
        </p:txBody>
      </p:sp>
      <p:sp>
        <p:nvSpPr>
          <p:cNvPr name="TextBox 28" id="28"/>
          <p:cNvSpPr txBox="true"/>
          <p:nvPr/>
        </p:nvSpPr>
        <p:spPr>
          <a:xfrm rot="7335395">
            <a:off x="11512064" y="6567519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D0A933"/>
                </a:solidFill>
                <a:latin typeface="ITC Benguiat"/>
                <a:ea typeface="ITC Benguiat"/>
                <a:cs typeface="ITC Benguiat"/>
                <a:sym typeface="ITC Benguiat"/>
              </a:rPr>
              <a:t>B</a:t>
            </a:r>
          </a:p>
        </p:txBody>
      </p:sp>
      <p:sp>
        <p:nvSpPr>
          <p:cNvPr name="TextBox 29" id="29"/>
          <p:cNvSpPr txBox="true"/>
          <p:nvPr/>
        </p:nvSpPr>
        <p:spPr>
          <a:xfrm rot="4690600">
            <a:off x="-2392974" y="7525400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D0A933"/>
                </a:solidFill>
                <a:latin typeface="ITC Benguiat"/>
                <a:ea typeface="ITC Benguiat"/>
                <a:cs typeface="ITC Benguiat"/>
                <a:sym typeface="ITC Benguiat"/>
              </a:rPr>
              <a:t>E</a:t>
            </a:r>
          </a:p>
        </p:txBody>
      </p:sp>
      <p:sp>
        <p:nvSpPr>
          <p:cNvPr name="TextBox 30" id="30"/>
          <p:cNvSpPr txBox="true"/>
          <p:nvPr/>
        </p:nvSpPr>
        <p:spPr>
          <a:xfrm rot="-839002">
            <a:off x="-2693802" y="7061692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S</a:t>
            </a:r>
          </a:p>
        </p:txBody>
      </p:sp>
      <p:sp>
        <p:nvSpPr>
          <p:cNvPr name="TextBox 31" id="31"/>
          <p:cNvSpPr txBox="true"/>
          <p:nvPr/>
        </p:nvSpPr>
        <p:spPr>
          <a:xfrm rot="3457454">
            <a:off x="-2766224" y="6059635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B</a:t>
            </a:r>
          </a:p>
        </p:txBody>
      </p:sp>
      <p:sp>
        <p:nvSpPr>
          <p:cNvPr name="TextBox 32" id="32"/>
          <p:cNvSpPr txBox="true"/>
          <p:nvPr/>
        </p:nvSpPr>
        <p:spPr>
          <a:xfrm rot="-839002">
            <a:off x="11736960" y="2698966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X</a:t>
            </a:r>
          </a:p>
        </p:txBody>
      </p:sp>
      <p:sp>
        <p:nvSpPr>
          <p:cNvPr name="TextBox 33" id="33"/>
          <p:cNvSpPr txBox="true"/>
          <p:nvPr/>
        </p:nvSpPr>
        <p:spPr>
          <a:xfrm rot="8970963">
            <a:off x="396085" y="844075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D0A933"/>
                </a:solidFill>
                <a:latin typeface="ITC Benguiat"/>
                <a:ea typeface="ITC Benguiat"/>
                <a:cs typeface="ITC Benguiat"/>
                <a:sym typeface="ITC Benguiat"/>
              </a:rPr>
              <a:t>T</a:t>
            </a:r>
          </a:p>
        </p:txBody>
      </p:sp>
      <p:sp>
        <p:nvSpPr>
          <p:cNvPr name="TextBox 34" id="34"/>
          <p:cNvSpPr txBox="true"/>
          <p:nvPr/>
        </p:nvSpPr>
        <p:spPr>
          <a:xfrm rot="-1975445">
            <a:off x="7862020" y="1092826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D0A933"/>
                </a:solidFill>
                <a:latin typeface="ITC Benguiat"/>
                <a:ea typeface="ITC Benguiat"/>
                <a:cs typeface="ITC Benguiat"/>
                <a:sym typeface="ITC Benguiat"/>
              </a:rPr>
              <a:t>C</a:t>
            </a:r>
          </a:p>
        </p:txBody>
      </p:sp>
      <p:sp>
        <p:nvSpPr>
          <p:cNvPr name="TextBox 35" id="35"/>
          <p:cNvSpPr txBox="true"/>
          <p:nvPr/>
        </p:nvSpPr>
        <p:spPr>
          <a:xfrm rot="3457454">
            <a:off x="9857744" y="7821336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D0A933"/>
                </a:solidFill>
                <a:latin typeface="ITC Benguiat"/>
                <a:ea typeface="ITC Benguiat"/>
                <a:cs typeface="ITC Benguiat"/>
                <a:sym typeface="ITC Benguiat"/>
              </a:rPr>
              <a:t>I</a:t>
            </a:r>
          </a:p>
        </p:txBody>
      </p:sp>
      <p:sp>
        <p:nvSpPr>
          <p:cNvPr name="TextBox 36" id="36"/>
          <p:cNvSpPr txBox="true"/>
          <p:nvPr/>
        </p:nvSpPr>
        <p:spPr>
          <a:xfrm rot="7092032">
            <a:off x="11509688" y="3343764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K</a:t>
            </a:r>
          </a:p>
        </p:txBody>
      </p:sp>
      <p:sp>
        <p:nvSpPr>
          <p:cNvPr name="TextBox 37" id="37"/>
          <p:cNvSpPr txBox="true"/>
          <p:nvPr/>
        </p:nvSpPr>
        <p:spPr>
          <a:xfrm rot="-1975445">
            <a:off x="-2673673" y="3876766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J</a:t>
            </a:r>
          </a:p>
        </p:txBody>
      </p:sp>
      <p:sp>
        <p:nvSpPr>
          <p:cNvPr name="TextBox 38" id="38"/>
          <p:cNvSpPr txBox="true"/>
          <p:nvPr/>
        </p:nvSpPr>
        <p:spPr>
          <a:xfrm rot="-1077340">
            <a:off x="12559232" y="6471826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D0A933"/>
                </a:solidFill>
                <a:latin typeface="ITC Benguiat"/>
                <a:ea typeface="ITC Benguiat"/>
                <a:cs typeface="ITC Benguiat"/>
                <a:sym typeface="ITC Benguiat"/>
              </a:rPr>
              <a:t>F</a:t>
            </a:r>
          </a:p>
        </p:txBody>
      </p:sp>
      <p:sp>
        <p:nvSpPr>
          <p:cNvPr name="TextBox 39" id="39"/>
          <p:cNvSpPr txBox="true"/>
          <p:nvPr/>
        </p:nvSpPr>
        <p:spPr>
          <a:xfrm rot="-1975445">
            <a:off x="5020190" y="8512769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C</a:t>
            </a:r>
          </a:p>
        </p:txBody>
      </p:sp>
      <p:sp>
        <p:nvSpPr>
          <p:cNvPr name="TextBox 40" id="40"/>
          <p:cNvSpPr txBox="true"/>
          <p:nvPr/>
        </p:nvSpPr>
        <p:spPr>
          <a:xfrm rot="3457454">
            <a:off x="-1199192" y="8016352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D0A933"/>
                </a:solidFill>
                <a:latin typeface="ITC Benguiat"/>
                <a:ea typeface="ITC Benguiat"/>
                <a:cs typeface="ITC Benguiat"/>
                <a:sym typeface="ITC Benguiat"/>
              </a:rPr>
              <a:t>L</a:t>
            </a:r>
          </a:p>
        </p:txBody>
      </p:sp>
      <p:sp>
        <p:nvSpPr>
          <p:cNvPr name="TextBox 41" id="41"/>
          <p:cNvSpPr txBox="true"/>
          <p:nvPr/>
        </p:nvSpPr>
        <p:spPr>
          <a:xfrm rot="-1077340">
            <a:off x="5670376" y="1258304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F</a:t>
            </a:r>
          </a:p>
        </p:txBody>
      </p:sp>
      <p:sp>
        <p:nvSpPr>
          <p:cNvPr name="TextBox 42" id="42"/>
          <p:cNvSpPr txBox="true"/>
          <p:nvPr/>
        </p:nvSpPr>
        <p:spPr>
          <a:xfrm rot="3457454">
            <a:off x="12312505" y="5349818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L</a:t>
            </a:r>
          </a:p>
        </p:txBody>
      </p:sp>
      <p:sp>
        <p:nvSpPr>
          <p:cNvPr name="TextBox 43" id="43"/>
          <p:cNvSpPr txBox="true"/>
          <p:nvPr/>
        </p:nvSpPr>
        <p:spPr>
          <a:xfrm rot="-839002">
            <a:off x="12264769" y="4734688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O</a:t>
            </a:r>
          </a:p>
        </p:txBody>
      </p:sp>
      <p:sp>
        <p:nvSpPr>
          <p:cNvPr name="TextBox 44" id="44"/>
          <p:cNvSpPr txBox="true"/>
          <p:nvPr/>
        </p:nvSpPr>
        <p:spPr>
          <a:xfrm rot="-839002">
            <a:off x="1472980" y="998315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O</a:t>
            </a:r>
          </a:p>
        </p:txBody>
      </p:sp>
      <p:sp>
        <p:nvSpPr>
          <p:cNvPr name="TextBox 45" id="45"/>
          <p:cNvSpPr txBox="true"/>
          <p:nvPr/>
        </p:nvSpPr>
        <p:spPr>
          <a:xfrm rot="-839002">
            <a:off x="77762" y="8059133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M</a:t>
            </a:r>
          </a:p>
        </p:txBody>
      </p:sp>
      <p:sp>
        <p:nvSpPr>
          <p:cNvPr name="TextBox 46" id="46"/>
          <p:cNvSpPr txBox="true"/>
          <p:nvPr/>
        </p:nvSpPr>
        <p:spPr>
          <a:xfrm rot="-2700000">
            <a:off x="9016216" y="861150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N</a:t>
            </a:r>
          </a:p>
        </p:txBody>
      </p:sp>
      <p:sp>
        <p:nvSpPr>
          <p:cNvPr name="TextBox 47" id="47"/>
          <p:cNvSpPr txBox="true"/>
          <p:nvPr/>
        </p:nvSpPr>
        <p:spPr>
          <a:xfrm rot="3457454">
            <a:off x="2335559" y="840956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S</a:t>
            </a:r>
          </a:p>
        </p:txBody>
      </p:sp>
      <p:sp>
        <p:nvSpPr>
          <p:cNvPr name="TextBox 48" id="48"/>
          <p:cNvSpPr txBox="true"/>
          <p:nvPr/>
        </p:nvSpPr>
        <p:spPr>
          <a:xfrm rot="-1077340">
            <a:off x="9509194" y="8682663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V</a:t>
            </a:r>
          </a:p>
        </p:txBody>
      </p:sp>
      <p:sp>
        <p:nvSpPr>
          <p:cNvPr name="TextBox 49" id="49"/>
          <p:cNvSpPr txBox="true"/>
          <p:nvPr/>
        </p:nvSpPr>
        <p:spPr>
          <a:xfrm rot="-1077340">
            <a:off x="3688431" y="724668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D0A933"/>
                </a:solidFill>
                <a:latin typeface="ITC Benguiat"/>
                <a:ea typeface="ITC Benguiat"/>
                <a:cs typeface="ITC Benguiat"/>
                <a:sym typeface="ITC Benguiat"/>
              </a:rPr>
              <a:t>V</a:t>
            </a:r>
          </a:p>
        </p:txBody>
      </p:sp>
      <p:sp>
        <p:nvSpPr>
          <p:cNvPr name="TextBox 50" id="50"/>
          <p:cNvSpPr txBox="true"/>
          <p:nvPr/>
        </p:nvSpPr>
        <p:spPr>
          <a:xfrm rot="3457454">
            <a:off x="9671312" y="969318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L</a:t>
            </a:r>
          </a:p>
        </p:txBody>
      </p:sp>
      <p:sp>
        <p:nvSpPr>
          <p:cNvPr name="TextBox 51" id="51"/>
          <p:cNvSpPr txBox="true"/>
          <p:nvPr/>
        </p:nvSpPr>
        <p:spPr>
          <a:xfrm rot="-6160194">
            <a:off x="1381281" y="8100949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U</a:t>
            </a:r>
          </a:p>
        </p:txBody>
      </p:sp>
      <p:sp>
        <p:nvSpPr>
          <p:cNvPr name="TextBox 52" id="52"/>
          <p:cNvSpPr txBox="true"/>
          <p:nvPr/>
        </p:nvSpPr>
        <p:spPr>
          <a:xfrm rot="-6160194">
            <a:off x="1872794" y="7203183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G</a:t>
            </a:r>
          </a:p>
        </p:txBody>
      </p:sp>
      <p:sp>
        <p:nvSpPr>
          <p:cNvPr name="TextBox 53" id="53"/>
          <p:cNvSpPr txBox="true"/>
          <p:nvPr/>
        </p:nvSpPr>
        <p:spPr>
          <a:xfrm rot="3457454">
            <a:off x="-2934463" y="4480169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I</a:t>
            </a:r>
          </a:p>
        </p:txBody>
      </p:sp>
      <p:sp>
        <p:nvSpPr>
          <p:cNvPr name="TextBox 54" id="54"/>
          <p:cNvSpPr txBox="true"/>
          <p:nvPr/>
        </p:nvSpPr>
        <p:spPr>
          <a:xfrm rot="-6160194">
            <a:off x="-2644862" y="5045171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A</a:t>
            </a:r>
          </a:p>
        </p:txBody>
      </p:sp>
      <p:sp>
        <p:nvSpPr>
          <p:cNvPr name="TextBox 55" id="55"/>
          <p:cNvSpPr txBox="true"/>
          <p:nvPr/>
        </p:nvSpPr>
        <p:spPr>
          <a:xfrm rot="-1077340">
            <a:off x="4333686" y="685552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Z</a:t>
            </a:r>
          </a:p>
        </p:txBody>
      </p:sp>
      <p:sp>
        <p:nvSpPr>
          <p:cNvPr name="TextBox 56" id="56"/>
          <p:cNvSpPr txBox="true"/>
          <p:nvPr/>
        </p:nvSpPr>
        <p:spPr>
          <a:xfrm rot="-1077340">
            <a:off x="10699794" y="1166205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Z</a:t>
            </a:r>
          </a:p>
        </p:txBody>
      </p:sp>
      <p:sp>
        <p:nvSpPr>
          <p:cNvPr name="TextBox 57" id="57"/>
          <p:cNvSpPr txBox="true"/>
          <p:nvPr/>
        </p:nvSpPr>
        <p:spPr>
          <a:xfrm rot="3457454">
            <a:off x="4927639" y="663800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L</a:t>
            </a:r>
          </a:p>
        </p:txBody>
      </p:sp>
      <p:sp>
        <p:nvSpPr>
          <p:cNvPr name="TextBox 58" id="58"/>
          <p:cNvSpPr txBox="true"/>
          <p:nvPr/>
        </p:nvSpPr>
        <p:spPr>
          <a:xfrm rot="-1975445">
            <a:off x="-2089546" y="1158743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C</a:t>
            </a:r>
          </a:p>
        </p:txBody>
      </p:sp>
      <p:sp>
        <p:nvSpPr>
          <p:cNvPr name="TextBox 59" id="59"/>
          <p:cNvSpPr txBox="true"/>
          <p:nvPr/>
        </p:nvSpPr>
        <p:spPr>
          <a:xfrm rot="-1975445">
            <a:off x="8854060" y="8239492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C</a:t>
            </a:r>
          </a:p>
        </p:txBody>
      </p:sp>
      <p:sp>
        <p:nvSpPr>
          <p:cNvPr name="TextBox 60" id="60"/>
          <p:cNvSpPr txBox="true"/>
          <p:nvPr/>
        </p:nvSpPr>
        <p:spPr>
          <a:xfrm rot="-1975445">
            <a:off x="5926929" y="8416648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B</a:t>
            </a:r>
          </a:p>
        </p:txBody>
      </p:sp>
      <p:sp>
        <p:nvSpPr>
          <p:cNvPr name="TextBox 61" id="61"/>
          <p:cNvSpPr txBox="true"/>
          <p:nvPr/>
        </p:nvSpPr>
        <p:spPr>
          <a:xfrm rot="3457454">
            <a:off x="7769469" y="8298645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L</a:t>
            </a:r>
          </a:p>
        </p:txBody>
      </p:sp>
      <p:sp>
        <p:nvSpPr>
          <p:cNvPr name="TextBox 62" id="62"/>
          <p:cNvSpPr txBox="true"/>
          <p:nvPr/>
        </p:nvSpPr>
        <p:spPr>
          <a:xfrm rot="3457454">
            <a:off x="6598898" y="8423568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494949"/>
                </a:solidFill>
                <a:latin typeface="ITC Benguiat"/>
                <a:ea typeface="ITC Benguiat"/>
                <a:cs typeface="ITC Benguiat"/>
                <a:sym typeface="ITC Benguiat"/>
              </a:rPr>
              <a:t>Z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3615813" y="6223367"/>
            <a:ext cx="10263980" cy="1768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5"/>
              </a:lnSpc>
            </a:pPr>
            <a:r>
              <a:rPr lang="en-US" b="true" sz="3599" spc="7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 Study in Mixed Language Translation</a:t>
            </a:r>
          </a:p>
          <a:p>
            <a:pPr algn="ctr">
              <a:lnSpc>
                <a:spcPts val="4715"/>
              </a:lnSpc>
            </a:pPr>
            <a:r>
              <a:rPr lang="en-US" b="true" sz="3599" spc="7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Language Mashups: Decoding Mixed Language Texts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4103" y="120334"/>
            <a:ext cx="6347516" cy="201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b="true">
                <a:solidFill>
                  <a:srgbClr val="000000"/>
                </a:solidFill>
                <a:latin typeface="Arsenal Bold"/>
                <a:ea typeface="Arsenal Bold"/>
                <a:cs typeface="Arsenal Bold"/>
                <a:sym typeface="Arsenal Bold"/>
              </a:rPr>
              <a:t>PROBLEM</a:t>
            </a:r>
          </a:p>
          <a:p>
            <a:pPr algn="ctr" marL="0" indent="0" lvl="0">
              <a:lnSpc>
                <a:spcPts val="7920"/>
              </a:lnSpc>
            </a:pPr>
            <a:r>
              <a:rPr lang="en-US" b="true" sz="7200">
                <a:solidFill>
                  <a:srgbClr val="000000"/>
                </a:solidFill>
                <a:latin typeface="Arsenal Bold"/>
                <a:ea typeface="Arsenal Bold"/>
                <a:cs typeface="Arsenal Bold"/>
                <a:sym typeface="Arsenal Bold"/>
              </a:rPr>
              <a:t>STATEMENT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3229" y="2811262"/>
            <a:ext cx="8521663" cy="605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2400" i="true" b="true">
                <a:solidFill>
                  <a:srgbClr val="000000"/>
                </a:solidFill>
                <a:latin typeface="Barlow SemiCondensed Bold Italics"/>
                <a:ea typeface="Barlow SemiCondensed Bold Italics"/>
                <a:cs typeface="Barlow SemiCondensed Bold Italics"/>
                <a:sym typeface="Barlow SemiCondensed Bold Italics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pPr algn="l">
              <a:lnSpc>
                <a:spcPts val="4800"/>
              </a:lnSpc>
            </a:pPr>
            <a:r>
              <a:rPr lang="en-US" sz="2400" i="true">
                <a:solidFill>
                  <a:srgbClr val="000000"/>
                </a:solidFill>
                <a:latin typeface="Barlow SemiCondensed Italics"/>
                <a:ea typeface="Barlow SemiCondensed Italics"/>
                <a:cs typeface="Barlow SemiCondensed Italics"/>
                <a:sym typeface="Barlow SemiCondensed Italics"/>
              </a:rPr>
              <a:t>Develop a natural language processing (NLP) system capable of accurately translating mixed language text into a specific target language, considering the complexities of code-switching and language variation.</a:t>
            </a:r>
          </a:p>
          <a:p>
            <a:pPr algn="l">
              <a:lnSpc>
                <a:spcPts val="4800"/>
              </a:lnSpc>
            </a:pPr>
          </a:p>
          <a:p>
            <a:pPr algn="l" marL="0" indent="0" lvl="0">
              <a:lnSpc>
                <a:spcPts val="4800"/>
              </a:lnSpc>
            </a:pPr>
            <a:r>
              <a:rPr lang="en-US" sz="2400">
                <a:solidFill>
                  <a:srgbClr val="00000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Existing translation systems are unable to accurately process and translate code-mixed sentences, such as those combining Hindi, Telugu ,other regional langauges and English, into a single target language, resulting in incomplete or incorrect translations and limiting effective communication in multilingual environments.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894046" y="2468309"/>
            <a:ext cx="6347516" cy="19050"/>
          </a:xfrm>
          <a:prstGeom prst="line">
            <a:avLst/>
          </a:prstGeom>
          <a:ln cap="flat" w="3810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618209" y="246064"/>
            <a:ext cx="6347516" cy="101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b="true" sz="7200">
                <a:solidFill>
                  <a:srgbClr val="000000"/>
                </a:solidFill>
                <a:latin typeface="Arsenal Bold"/>
                <a:ea typeface="Arsenal Bold"/>
                <a:cs typeface="Arsenal Bold"/>
                <a:sym typeface="Arsenal Bold"/>
              </a:rPr>
              <a:t>MOTIVATION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50363" y="1592062"/>
            <a:ext cx="8483207" cy="849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2400">
                <a:solidFill>
                  <a:srgbClr val="00000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In multilingual societies, individuals often communicate using a combination of languages in a single sentence, a phenomenon known as code-switching. For instance, in India, people frequently use a mix of Hindi, Telugu, and English in casual conversations. Current translation tools, such as Google Translate, are designed to handle only single-language inputs, which leads to poor or inaccurate translations when presented with code-switched or mixed-language text.</a:t>
            </a:r>
          </a:p>
          <a:p>
            <a:pPr algn="l">
              <a:lnSpc>
                <a:spcPts val="4800"/>
              </a:lnSpc>
            </a:pPr>
            <a:r>
              <a:rPr lang="en-US" sz="2400">
                <a:solidFill>
                  <a:srgbClr val="00000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This gap creates a barrier for understanding and translating mixed-language content in various domains, including social media, customer service, education, and daily communication. There is a need for an effective solution that can accurately detect and translate code-switched sentences into a specific target language (e.g., English), while preserving the context and meaning of the original message.</a:t>
            </a:r>
          </a:p>
          <a:p>
            <a:pPr algn="l" marL="0" indent="0" lvl="0">
              <a:lnSpc>
                <a:spcPts val="4800"/>
              </a:lnSpc>
            </a:pPr>
          </a:p>
        </p:txBody>
      </p:sp>
      <p:sp>
        <p:nvSpPr>
          <p:cNvPr name="AutoShape 7" id="7"/>
          <p:cNvSpPr/>
          <p:nvPr/>
        </p:nvSpPr>
        <p:spPr>
          <a:xfrm flipV="true">
            <a:off x="10223403" y="1461454"/>
            <a:ext cx="6347516" cy="19050"/>
          </a:xfrm>
          <a:prstGeom prst="line">
            <a:avLst/>
          </a:prstGeom>
          <a:ln cap="flat" w="3810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41274" y="13335"/>
            <a:ext cx="6347516" cy="101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b="true" sz="7200">
                <a:solidFill>
                  <a:srgbClr val="000000"/>
                </a:solidFill>
                <a:latin typeface="Arsenal Bold"/>
                <a:ea typeface="Arsenal Bold"/>
                <a:cs typeface="Arsenal Bold"/>
                <a:sym typeface="Arsenal Bold"/>
              </a:rPr>
              <a:t>USAGE 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5970242" y="1110615"/>
            <a:ext cx="6347516" cy="19050"/>
          </a:xfrm>
          <a:prstGeom prst="line">
            <a:avLst/>
          </a:prstGeom>
          <a:ln cap="flat" w="3810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57751" y="1818790"/>
            <a:ext cx="8708784" cy="811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1"/>
              </a:lnSpc>
            </a:pPr>
            <a:r>
              <a:rPr lang="en-US" b="true" sz="2631" i="true" u="sng">
                <a:solidFill>
                  <a:srgbClr val="000000"/>
                </a:solidFill>
                <a:latin typeface="Barlow SemiCondensed Bold Italics"/>
                <a:ea typeface="Barlow SemiCondensed Bold Italics"/>
                <a:cs typeface="Barlow SemiCondensed Bold Italics"/>
                <a:sym typeface="Barlow SemiCondensed Bold Italics"/>
              </a:rPr>
              <a:t> Social Media and Informal Communication:</a:t>
            </a:r>
          </a:p>
          <a:p>
            <a:pPr algn="ctr">
              <a:lnSpc>
                <a:spcPts val="2841"/>
              </a:lnSpc>
            </a:pPr>
            <a:r>
              <a:rPr lang="en-US" sz="2631">
                <a:solidFill>
                  <a:srgbClr val="00000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WhatsApp, Facebook, Twitter: People often use a mix of languages when communicating with friends and family. Translating mixed-language posts, messages, or comments into one specific language (e.g., English) can help non-native speakers understand the content more easily.</a:t>
            </a:r>
          </a:p>
          <a:p>
            <a:pPr algn="ctr">
              <a:lnSpc>
                <a:spcPts val="2841"/>
              </a:lnSpc>
            </a:pPr>
            <a:r>
              <a:rPr lang="en-US" sz="2631">
                <a:solidFill>
                  <a:srgbClr val="00000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Influencers and content creators often post captions in mixed languages to connect with a broader audience. Translating these captions can help widen their reach.</a:t>
            </a:r>
          </a:p>
          <a:p>
            <a:pPr algn="ctr">
              <a:lnSpc>
                <a:spcPts val="2841"/>
              </a:lnSpc>
            </a:pPr>
            <a:r>
              <a:rPr lang="en-US" sz="2631">
                <a:solidFill>
                  <a:srgbClr val="00000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</a:p>
          <a:p>
            <a:pPr algn="ctr">
              <a:lnSpc>
                <a:spcPts val="2841"/>
              </a:lnSpc>
            </a:pPr>
            <a:r>
              <a:rPr lang="en-US" b="true" sz="2631" i="true" u="sng">
                <a:solidFill>
                  <a:srgbClr val="000000"/>
                </a:solidFill>
                <a:latin typeface="Barlow SemiCondensed Bold Italics"/>
                <a:ea typeface="Barlow SemiCondensed Bold Italics"/>
                <a:cs typeface="Barlow SemiCondensed Bold Italics"/>
                <a:sym typeface="Barlow SemiCondensed Bold Italics"/>
              </a:rPr>
              <a:t> Customer Support for Multilingual Regions:</a:t>
            </a:r>
          </a:p>
          <a:p>
            <a:pPr algn="ctr">
              <a:lnSpc>
                <a:spcPts val="2841"/>
              </a:lnSpc>
            </a:pPr>
            <a:r>
              <a:rPr lang="en-US" sz="2631">
                <a:solidFill>
                  <a:srgbClr val="00000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Many companies provide customer support via chat services, and customers often communicate in mixed languages. For example, a customer might speak in a mix of Hindi and English or Telugu and English. Having a tool to translate these conversations accurately would improve customer service.</a:t>
            </a:r>
          </a:p>
          <a:p>
            <a:pPr algn="ctr">
              <a:lnSpc>
                <a:spcPts val="2841"/>
              </a:lnSpc>
            </a:pPr>
          </a:p>
          <a:p>
            <a:pPr algn="ctr">
              <a:lnSpc>
                <a:spcPts val="2841"/>
              </a:lnSpc>
            </a:pPr>
            <a:r>
              <a:rPr lang="en-US" b="true" sz="2631" i="true" u="sng">
                <a:solidFill>
                  <a:srgbClr val="000000"/>
                </a:solidFill>
                <a:latin typeface="Barlow SemiCondensed Bold Italics"/>
                <a:ea typeface="Barlow SemiCondensed Bold Italics"/>
                <a:cs typeface="Barlow SemiCondensed Bold Italics"/>
                <a:sym typeface="Barlow SemiCondensed Bold Italics"/>
              </a:rPr>
              <a:t> E-commerce Platforms:</a:t>
            </a:r>
          </a:p>
          <a:p>
            <a:pPr algn="ctr">
              <a:lnSpc>
                <a:spcPts val="2841"/>
              </a:lnSpc>
            </a:pPr>
            <a:r>
              <a:rPr lang="en-US" sz="2631">
                <a:solidFill>
                  <a:srgbClr val="00000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On platforms like Amazon or Flipkart, users leave reviews in mixed languages. Translating these reviews accurately into a single language would allow more customers to understand product feedback, regardless of their language proficiency.</a:t>
            </a:r>
          </a:p>
          <a:p>
            <a:pPr algn="ctr">
              <a:lnSpc>
                <a:spcPts val="284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470877" y="1818790"/>
            <a:ext cx="8531655" cy="858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b="true" sz="2529" i="true" u="sng">
                <a:solidFill>
                  <a:srgbClr val="000000"/>
                </a:solidFill>
                <a:latin typeface="Barlow SemiCondensed Bold Italics"/>
                <a:ea typeface="Barlow SemiCondensed Bold Italics"/>
                <a:cs typeface="Barlow SemiCondensed Bold Italics"/>
                <a:sym typeface="Barlow SemiCondensed Bold Italics"/>
              </a:rPr>
              <a:t>Education:</a:t>
            </a:r>
          </a:p>
          <a:p>
            <a:pPr algn="ctr">
              <a:lnSpc>
                <a:spcPts val="2731"/>
              </a:lnSpc>
            </a:pPr>
            <a:r>
              <a:rPr lang="en-US" sz="2529">
                <a:solidFill>
                  <a:srgbClr val="00000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Languag</a:t>
            </a:r>
            <a:r>
              <a:rPr lang="en-US" sz="2529">
                <a:solidFill>
                  <a:srgbClr val="00000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e learning platforms could use this to help users who speak in code-mixed languages and assist them in learning grammar or vocabulary by converting the mixed sentence into one language.</a:t>
            </a:r>
          </a:p>
          <a:p>
            <a:pPr algn="ctr">
              <a:lnSpc>
                <a:spcPts val="2731"/>
              </a:lnSpc>
            </a:pPr>
            <a:r>
              <a:rPr lang="en-US" sz="2529">
                <a:solidFill>
                  <a:srgbClr val="00000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It could also be useful for teachers or institutions that handle students who communicate in a mix of languages in regions like India, where bilingual or trilingual usage is common.</a:t>
            </a:r>
          </a:p>
          <a:p>
            <a:pPr algn="ctr">
              <a:lnSpc>
                <a:spcPts val="2731"/>
              </a:lnSpc>
            </a:pPr>
          </a:p>
          <a:p>
            <a:pPr algn="ctr">
              <a:lnSpc>
                <a:spcPts val="2731"/>
              </a:lnSpc>
            </a:pPr>
            <a:r>
              <a:rPr lang="en-US" b="true" sz="2529" i="true" u="sng">
                <a:solidFill>
                  <a:srgbClr val="000000"/>
                </a:solidFill>
                <a:latin typeface="Barlow SemiCondensed Bold Italics"/>
                <a:ea typeface="Barlow SemiCondensed Bold Italics"/>
                <a:cs typeface="Barlow SemiCondensed Bold Italics"/>
                <a:sym typeface="Barlow SemiCondensed Bold Italics"/>
              </a:rPr>
              <a:t>Localization of Content:</a:t>
            </a:r>
          </a:p>
          <a:p>
            <a:pPr algn="ctr">
              <a:lnSpc>
                <a:spcPts val="2731"/>
              </a:lnSpc>
            </a:pPr>
            <a:r>
              <a:rPr lang="en-US" sz="2529">
                <a:solidFill>
                  <a:srgbClr val="00000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Businesses that want to localize their websites, apps, or content for multilingual users could use such a tool to adapt their content for regions where code-switching (mixed-language use) is widespread.</a:t>
            </a:r>
          </a:p>
          <a:p>
            <a:pPr algn="ctr">
              <a:lnSpc>
                <a:spcPts val="2731"/>
              </a:lnSpc>
            </a:pPr>
          </a:p>
          <a:p>
            <a:pPr algn="ctr">
              <a:lnSpc>
                <a:spcPts val="2731"/>
              </a:lnSpc>
            </a:pPr>
            <a:r>
              <a:rPr lang="en-US" b="true" sz="2529" i="true" u="sng">
                <a:solidFill>
                  <a:srgbClr val="000000"/>
                </a:solidFill>
                <a:latin typeface="Barlow SemiCondensed Bold Italics"/>
                <a:ea typeface="Barlow SemiCondensed Bold Italics"/>
                <a:cs typeface="Barlow SemiCondensed Bold Italics"/>
                <a:sym typeface="Barlow SemiCondensed Bold Italics"/>
              </a:rPr>
              <a:t> Personal Assistance and Virtual Assistants:</a:t>
            </a:r>
          </a:p>
          <a:p>
            <a:pPr algn="ctr">
              <a:lnSpc>
                <a:spcPts val="2731"/>
              </a:lnSpc>
            </a:pPr>
            <a:r>
              <a:rPr lang="en-US" sz="2529">
                <a:solidFill>
                  <a:srgbClr val="00000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Virtual assistants like Siri, Google Assistant, or Alexa can struggle with mixed-language commands. A translator that can handle mixed-language input would significantly improve user interactions with these assistants in multilingual regions.</a:t>
            </a:r>
          </a:p>
          <a:p>
            <a:pPr algn="ctr">
              <a:lnSpc>
                <a:spcPts val="2731"/>
              </a:lnSpc>
            </a:pPr>
          </a:p>
          <a:p>
            <a:pPr algn="ctr">
              <a:lnSpc>
                <a:spcPts val="2731"/>
              </a:lnSpc>
            </a:pPr>
            <a:r>
              <a:rPr lang="en-US" b="true" sz="2529" i="true" u="sng">
                <a:solidFill>
                  <a:srgbClr val="000000"/>
                </a:solidFill>
                <a:latin typeface="Barlow SemiCondensed Bold Italics"/>
                <a:ea typeface="Barlow SemiCondensed Bold Italics"/>
                <a:cs typeface="Barlow SemiCondensed Bold Italics"/>
                <a:sym typeface="Barlow SemiCondensed Bold Italics"/>
              </a:rPr>
              <a:t> Media and Entertainment:</a:t>
            </a:r>
          </a:p>
          <a:p>
            <a:pPr algn="ctr">
              <a:lnSpc>
                <a:spcPts val="2731"/>
              </a:lnSpc>
            </a:pPr>
            <a:r>
              <a:rPr lang="en-US" sz="2529">
                <a:solidFill>
                  <a:srgbClr val="00000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Movies, TV shows, and web series often have dialogues in Hinglish or other language mixes. Subtitles or dubbing services could use this technology to create accurate translations for multilingual audiences.</a:t>
            </a:r>
          </a:p>
          <a:p>
            <a:pPr algn="ctr">
              <a:lnSpc>
                <a:spcPts val="2731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413">
            <a:off x="-1151466" y="5862607"/>
            <a:ext cx="13368795" cy="291683"/>
          </a:xfrm>
          <a:custGeom>
            <a:avLst/>
            <a:gdLst/>
            <a:ahLst/>
            <a:cxnLst/>
            <a:rect r="r" b="b" t="t" l="l"/>
            <a:pathLst>
              <a:path h="291683" w="13368795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58356">
            <a:off x="1441676" y="5607921"/>
            <a:ext cx="998350" cy="858581"/>
          </a:xfrm>
          <a:custGeom>
            <a:avLst/>
            <a:gdLst/>
            <a:ahLst/>
            <a:cxnLst/>
            <a:rect r="r" b="b" t="t" l="l"/>
            <a:pathLst>
              <a:path h="858581" w="998350">
                <a:moveTo>
                  <a:pt x="0" y="0"/>
                </a:moveTo>
                <a:lnTo>
                  <a:pt x="998350" y="0"/>
                </a:lnTo>
                <a:lnTo>
                  <a:pt x="998350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87886">
            <a:off x="11446710" y="5667976"/>
            <a:ext cx="13368795" cy="291683"/>
          </a:xfrm>
          <a:custGeom>
            <a:avLst/>
            <a:gdLst/>
            <a:ahLst/>
            <a:cxnLst/>
            <a:rect r="r" b="b" t="t" l="l"/>
            <a:pathLst>
              <a:path h="291683" w="13368795">
                <a:moveTo>
                  <a:pt x="13368796" y="0"/>
                </a:moveTo>
                <a:lnTo>
                  <a:pt x="0" y="0"/>
                </a:lnTo>
                <a:lnTo>
                  <a:pt x="0" y="291683"/>
                </a:lnTo>
                <a:lnTo>
                  <a:pt x="13368796" y="291683"/>
                </a:lnTo>
                <a:lnTo>
                  <a:pt x="133687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193" y="2992604"/>
            <a:ext cx="3871316" cy="1397044"/>
            <a:chOff x="0" y="0"/>
            <a:chExt cx="5161755" cy="186272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12230" y="128418"/>
              <a:ext cx="4937295" cy="1624386"/>
              <a:chOff x="0" y="0"/>
              <a:chExt cx="1161372" cy="38209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161372" cy="382095"/>
              </a:xfrm>
              <a:custGeom>
                <a:avLst/>
                <a:gdLst/>
                <a:ahLst/>
                <a:cxnLst/>
                <a:rect r="r" b="b" t="t" l="l"/>
                <a:pathLst>
                  <a:path h="382095" w="1161372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161372" cy="420195"/>
              </a:xfrm>
              <a:prstGeom prst="rect">
                <a:avLst/>
              </a:prstGeom>
            </p:spPr>
            <p:txBody>
              <a:bodyPr anchor="ctr" rtlCol="false" tIns="22251" lIns="22251" bIns="22251" rIns="22251"/>
              <a:lstStyle/>
              <a:p>
                <a:pPr algn="ctr">
                  <a:lnSpc>
                    <a:spcPts val="1681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r="r" b="b" t="t" l="l"/>
              <a:pathLst>
                <a:path h="188942" w="1615825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301953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67284" cy="219843"/>
            </a:xfrm>
            <a:custGeom>
              <a:avLst/>
              <a:gdLst/>
              <a:ahLst/>
              <a:cxnLst/>
              <a:rect r="r" b="b" t="t" l="l"/>
              <a:pathLst>
                <a:path h="219843" w="5067284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49135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r="r" b="b" t="t" l="l"/>
              <a:pathLst>
                <a:path h="188942" w="1570184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313637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94471" y="1642882"/>
              <a:ext cx="5067284" cy="219843"/>
            </a:xfrm>
            <a:custGeom>
              <a:avLst/>
              <a:gdLst/>
              <a:ahLst/>
              <a:cxnLst/>
              <a:rect r="r" b="b" t="t" l="l"/>
              <a:pathLst>
                <a:path h="219843" w="5067284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97" t="0" r="-48737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509870" y="3340512"/>
            <a:ext cx="3329687" cy="714369"/>
          </a:xfrm>
          <a:custGeom>
            <a:avLst/>
            <a:gdLst/>
            <a:ahLst/>
            <a:cxnLst/>
            <a:rect r="r" b="b" t="t" l="l"/>
            <a:pathLst>
              <a:path h="714369" w="3329687">
                <a:moveTo>
                  <a:pt x="0" y="0"/>
                </a:moveTo>
                <a:lnTo>
                  <a:pt x="3329687" y="0"/>
                </a:lnTo>
                <a:lnTo>
                  <a:pt x="3329687" y="714369"/>
                </a:lnTo>
                <a:lnTo>
                  <a:pt x="0" y="7143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72688">
            <a:off x="4233102" y="6625483"/>
            <a:ext cx="841610" cy="246226"/>
          </a:xfrm>
          <a:custGeom>
            <a:avLst/>
            <a:gdLst/>
            <a:ahLst/>
            <a:cxnLst/>
            <a:rect r="r" b="b" t="t" l="l"/>
            <a:pathLst>
              <a:path h="246226" w="841610">
                <a:moveTo>
                  <a:pt x="0" y="0"/>
                </a:moveTo>
                <a:lnTo>
                  <a:pt x="841610" y="0"/>
                </a:lnTo>
                <a:lnTo>
                  <a:pt x="841610" y="246226"/>
                </a:lnTo>
                <a:lnTo>
                  <a:pt x="0" y="246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924444" t="0" r="0" b="-823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758356">
            <a:off x="4022750" y="5525332"/>
            <a:ext cx="998350" cy="858581"/>
          </a:xfrm>
          <a:custGeom>
            <a:avLst/>
            <a:gdLst/>
            <a:ahLst/>
            <a:cxnLst/>
            <a:rect r="r" b="b" t="t" l="l"/>
            <a:pathLst>
              <a:path h="858581" w="998350">
                <a:moveTo>
                  <a:pt x="0" y="0"/>
                </a:moveTo>
                <a:lnTo>
                  <a:pt x="998349" y="0"/>
                </a:lnTo>
                <a:lnTo>
                  <a:pt x="998349" y="858580"/>
                </a:lnTo>
                <a:lnTo>
                  <a:pt x="0" y="858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842099" y="7171910"/>
            <a:ext cx="3871316" cy="1397044"/>
            <a:chOff x="0" y="0"/>
            <a:chExt cx="5161755" cy="1862725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112230" y="128418"/>
              <a:ext cx="4937295" cy="1624386"/>
              <a:chOff x="0" y="0"/>
              <a:chExt cx="1161372" cy="38209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161372" cy="382095"/>
              </a:xfrm>
              <a:custGeom>
                <a:avLst/>
                <a:gdLst/>
                <a:ahLst/>
                <a:cxnLst/>
                <a:rect r="r" b="b" t="t" l="l"/>
                <a:pathLst>
                  <a:path h="382095" w="1161372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anchor="ctr" rtlCol="false" tIns="22251" lIns="22251" bIns="22251" rIns="22251"/>
              <a:lstStyle/>
              <a:p>
                <a:pPr algn="ctr">
                  <a:lnSpc>
                    <a:spcPts val="1681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r="r" b="b" t="t" l="l"/>
              <a:pathLst>
                <a:path h="188942" w="1615825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301953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067284" cy="219843"/>
            </a:xfrm>
            <a:custGeom>
              <a:avLst/>
              <a:gdLst/>
              <a:ahLst/>
              <a:cxnLst/>
              <a:rect r="r" b="b" t="t" l="l"/>
              <a:pathLst>
                <a:path h="219843" w="5067284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49135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r="r" b="b" t="t" l="l"/>
              <a:pathLst>
                <a:path h="188942" w="1570184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313637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94471" y="1642882"/>
              <a:ext cx="5067284" cy="219843"/>
            </a:xfrm>
            <a:custGeom>
              <a:avLst/>
              <a:gdLst/>
              <a:ahLst/>
              <a:cxnLst/>
              <a:rect r="r" b="b" t="t" l="l"/>
              <a:pathLst>
                <a:path h="219843" w="5067284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97" t="0" r="-48737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3054125" y="7513367"/>
            <a:ext cx="3463528" cy="743084"/>
          </a:xfrm>
          <a:custGeom>
            <a:avLst/>
            <a:gdLst/>
            <a:ahLst/>
            <a:cxnLst/>
            <a:rect r="r" b="b" t="t" l="l"/>
            <a:pathLst>
              <a:path h="743084" w="3463528">
                <a:moveTo>
                  <a:pt x="0" y="0"/>
                </a:moveTo>
                <a:lnTo>
                  <a:pt x="3463528" y="0"/>
                </a:lnTo>
                <a:lnTo>
                  <a:pt x="3463528" y="743085"/>
                </a:lnTo>
                <a:lnTo>
                  <a:pt x="0" y="7430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5472688">
            <a:off x="6978603" y="4876016"/>
            <a:ext cx="1066110" cy="311906"/>
          </a:xfrm>
          <a:custGeom>
            <a:avLst/>
            <a:gdLst/>
            <a:ahLst/>
            <a:cxnLst/>
            <a:rect r="r" b="b" t="t" l="l"/>
            <a:pathLst>
              <a:path h="311906" w="1066110">
                <a:moveTo>
                  <a:pt x="0" y="0"/>
                </a:moveTo>
                <a:lnTo>
                  <a:pt x="1066111" y="0"/>
                </a:lnTo>
                <a:lnTo>
                  <a:pt x="1066111" y="311907"/>
                </a:lnTo>
                <a:lnTo>
                  <a:pt x="0" y="3119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924444" t="0" r="0" b="-8231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1758356">
            <a:off x="7028081" y="5573864"/>
            <a:ext cx="998350" cy="858581"/>
          </a:xfrm>
          <a:custGeom>
            <a:avLst/>
            <a:gdLst/>
            <a:ahLst/>
            <a:cxnLst/>
            <a:rect r="r" b="b" t="t" l="l"/>
            <a:pathLst>
              <a:path h="858581" w="998350">
                <a:moveTo>
                  <a:pt x="0" y="0"/>
                </a:moveTo>
                <a:lnTo>
                  <a:pt x="998350" y="0"/>
                </a:lnTo>
                <a:lnTo>
                  <a:pt x="998350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5611207" y="3105286"/>
            <a:ext cx="3871316" cy="1397044"/>
            <a:chOff x="0" y="0"/>
            <a:chExt cx="5161755" cy="1862725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112230" y="128418"/>
              <a:ext cx="4937295" cy="1624386"/>
              <a:chOff x="0" y="0"/>
              <a:chExt cx="1161372" cy="38209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161372" cy="382095"/>
              </a:xfrm>
              <a:custGeom>
                <a:avLst/>
                <a:gdLst/>
                <a:ahLst/>
                <a:cxnLst/>
                <a:rect r="r" b="b" t="t" l="l"/>
                <a:pathLst>
                  <a:path h="382095" w="1161372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anchor="ctr" rtlCol="false" tIns="22251" lIns="22251" bIns="22251" rIns="22251"/>
              <a:lstStyle/>
              <a:p>
                <a:pPr algn="ctr">
                  <a:lnSpc>
                    <a:spcPts val="1681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r="r" b="b" t="t" l="l"/>
              <a:pathLst>
                <a:path h="188942" w="1615825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301953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067284" cy="219843"/>
            </a:xfrm>
            <a:custGeom>
              <a:avLst/>
              <a:gdLst/>
              <a:ahLst/>
              <a:cxnLst/>
              <a:rect r="r" b="b" t="t" l="l"/>
              <a:pathLst>
                <a:path h="219843" w="5067284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49135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r="r" b="b" t="t" l="l"/>
              <a:pathLst>
                <a:path h="188942" w="1570184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313637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true" flipV="false" rot="0">
              <a:off x="94471" y="1642882"/>
              <a:ext cx="5067284" cy="219843"/>
            </a:xfrm>
            <a:custGeom>
              <a:avLst/>
              <a:gdLst/>
              <a:ahLst/>
              <a:cxnLst/>
              <a:rect r="r" b="b" t="t" l="l"/>
              <a:pathLst>
                <a:path h="219843" w="5067284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97" t="0" r="-48737" b="0"/>
              </a:stretch>
            </a:blipFill>
          </p:spPr>
        </p:sp>
      </p:grpSp>
      <p:sp>
        <p:nvSpPr>
          <p:cNvPr name="Freeform 35" id="35"/>
          <p:cNvSpPr/>
          <p:nvPr/>
        </p:nvSpPr>
        <p:spPr>
          <a:xfrm flipH="false" flipV="false" rot="0">
            <a:off x="5819619" y="3473307"/>
            <a:ext cx="3515139" cy="754157"/>
          </a:xfrm>
          <a:custGeom>
            <a:avLst/>
            <a:gdLst/>
            <a:ahLst/>
            <a:cxnLst/>
            <a:rect r="r" b="b" t="t" l="l"/>
            <a:pathLst>
              <a:path h="754157" w="3515139">
                <a:moveTo>
                  <a:pt x="0" y="0"/>
                </a:moveTo>
                <a:lnTo>
                  <a:pt x="3515139" y="0"/>
                </a:lnTo>
                <a:lnTo>
                  <a:pt x="3515139" y="754157"/>
                </a:lnTo>
                <a:lnTo>
                  <a:pt x="0" y="7541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5472688">
            <a:off x="10053133" y="6625483"/>
            <a:ext cx="841610" cy="246226"/>
          </a:xfrm>
          <a:custGeom>
            <a:avLst/>
            <a:gdLst/>
            <a:ahLst/>
            <a:cxnLst/>
            <a:rect r="r" b="b" t="t" l="l"/>
            <a:pathLst>
              <a:path h="246226" w="841610">
                <a:moveTo>
                  <a:pt x="0" y="0"/>
                </a:moveTo>
                <a:lnTo>
                  <a:pt x="841610" y="0"/>
                </a:lnTo>
                <a:lnTo>
                  <a:pt x="841610" y="246226"/>
                </a:lnTo>
                <a:lnTo>
                  <a:pt x="0" y="246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924444" t="0" r="0" b="-8231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1758356">
            <a:off x="9842781" y="5525332"/>
            <a:ext cx="998350" cy="858581"/>
          </a:xfrm>
          <a:custGeom>
            <a:avLst/>
            <a:gdLst/>
            <a:ahLst/>
            <a:cxnLst/>
            <a:rect r="r" b="b" t="t" l="l"/>
            <a:pathLst>
              <a:path h="858581" w="998350">
                <a:moveTo>
                  <a:pt x="0" y="0"/>
                </a:moveTo>
                <a:lnTo>
                  <a:pt x="998349" y="0"/>
                </a:lnTo>
                <a:lnTo>
                  <a:pt x="998349" y="858580"/>
                </a:lnTo>
                <a:lnTo>
                  <a:pt x="0" y="858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10694544">
            <a:off x="8708558" y="7171910"/>
            <a:ext cx="3871316" cy="1397044"/>
            <a:chOff x="0" y="0"/>
            <a:chExt cx="5161755" cy="1862725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112230" y="128418"/>
              <a:ext cx="4937295" cy="1624386"/>
              <a:chOff x="0" y="0"/>
              <a:chExt cx="1161372" cy="38209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161372" cy="382095"/>
              </a:xfrm>
              <a:custGeom>
                <a:avLst/>
                <a:gdLst/>
                <a:ahLst/>
                <a:cxnLst/>
                <a:rect r="r" b="b" t="t" l="l"/>
                <a:pathLst>
                  <a:path h="382095" w="1161372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anchor="ctr" rtlCol="false" tIns="22251" lIns="22251" bIns="22251" rIns="22251"/>
              <a:lstStyle/>
              <a:p>
                <a:pPr algn="ctr">
                  <a:lnSpc>
                    <a:spcPts val="1681"/>
                  </a:lnSpc>
                </a:pPr>
              </a:p>
            </p:txBody>
          </p:sp>
        </p:grpSp>
        <p:sp>
          <p:nvSpPr>
            <p:cNvPr name="Freeform 42" id="42"/>
            <p:cNvSpPr/>
            <p:nvPr/>
          </p:nvSpPr>
          <p:spPr>
            <a:xfrm flipH="false" flipV="false"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r="r" b="b" t="t" l="l"/>
              <a:pathLst>
                <a:path h="188942" w="1615825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301953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067284" cy="219843"/>
            </a:xfrm>
            <a:custGeom>
              <a:avLst/>
              <a:gdLst/>
              <a:ahLst/>
              <a:cxnLst/>
              <a:rect r="r" b="b" t="t" l="l"/>
              <a:pathLst>
                <a:path h="219843" w="5067284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49135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r="r" b="b" t="t" l="l"/>
              <a:pathLst>
                <a:path h="188942" w="1570184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313637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true" flipV="false" rot="0">
              <a:off x="94471" y="1642882"/>
              <a:ext cx="5067284" cy="219843"/>
            </a:xfrm>
            <a:custGeom>
              <a:avLst/>
              <a:gdLst/>
              <a:ahLst/>
              <a:cxnLst/>
              <a:rect r="r" b="b" t="t" l="l"/>
              <a:pathLst>
                <a:path h="219843" w="5067284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97" t="0" r="-48737" b="0"/>
              </a:stretch>
            </a:blipFill>
          </p:spPr>
        </p:sp>
      </p:grpSp>
      <p:sp>
        <p:nvSpPr>
          <p:cNvPr name="Freeform 46" id="46"/>
          <p:cNvSpPr/>
          <p:nvPr/>
        </p:nvSpPr>
        <p:spPr>
          <a:xfrm flipH="false" flipV="false" rot="0">
            <a:off x="8951363" y="7563687"/>
            <a:ext cx="2859486" cy="613490"/>
          </a:xfrm>
          <a:custGeom>
            <a:avLst/>
            <a:gdLst/>
            <a:ahLst/>
            <a:cxnLst/>
            <a:rect r="r" b="b" t="t" l="l"/>
            <a:pathLst>
              <a:path h="613490" w="2859486">
                <a:moveTo>
                  <a:pt x="0" y="0"/>
                </a:moveTo>
                <a:lnTo>
                  <a:pt x="2859486" y="0"/>
                </a:lnTo>
                <a:lnTo>
                  <a:pt x="2859486" y="613490"/>
                </a:lnTo>
                <a:lnTo>
                  <a:pt x="0" y="61349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-5472688">
            <a:off x="12851672" y="4908857"/>
            <a:ext cx="841610" cy="246226"/>
          </a:xfrm>
          <a:custGeom>
            <a:avLst/>
            <a:gdLst/>
            <a:ahLst/>
            <a:cxnLst/>
            <a:rect r="r" b="b" t="t" l="l"/>
            <a:pathLst>
              <a:path h="246226" w="841610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924444" t="0" r="0" b="-8231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1758356">
            <a:off x="12773302" y="5451543"/>
            <a:ext cx="998350" cy="858581"/>
          </a:xfrm>
          <a:custGeom>
            <a:avLst/>
            <a:gdLst/>
            <a:ahLst/>
            <a:cxnLst/>
            <a:rect r="r" b="b" t="t" l="l"/>
            <a:pathLst>
              <a:path h="858581" w="998350">
                <a:moveTo>
                  <a:pt x="0" y="0"/>
                </a:moveTo>
                <a:lnTo>
                  <a:pt x="998349" y="0"/>
                </a:lnTo>
                <a:lnTo>
                  <a:pt x="998349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9" id="49"/>
          <p:cNvGrpSpPr/>
          <p:nvPr/>
        </p:nvGrpSpPr>
        <p:grpSpPr>
          <a:xfrm rot="0">
            <a:off x="11216073" y="3192561"/>
            <a:ext cx="3871316" cy="1397044"/>
            <a:chOff x="0" y="0"/>
            <a:chExt cx="5161755" cy="1862725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112230" y="128418"/>
              <a:ext cx="4937295" cy="1624386"/>
              <a:chOff x="0" y="0"/>
              <a:chExt cx="1161372" cy="382095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161372" cy="382095"/>
              </a:xfrm>
              <a:custGeom>
                <a:avLst/>
                <a:gdLst/>
                <a:ahLst/>
                <a:cxnLst/>
                <a:rect r="r" b="b" t="t" l="l"/>
                <a:pathLst>
                  <a:path h="382095" w="1161372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anchor="ctr" rtlCol="false" tIns="22251" lIns="22251" bIns="22251" rIns="22251"/>
              <a:lstStyle/>
              <a:p>
                <a:pPr algn="ctr">
                  <a:lnSpc>
                    <a:spcPts val="1681"/>
                  </a:lnSpc>
                </a:pPr>
              </a:p>
            </p:txBody>
          </p:sp>
        </p:grpSp>
        <p:sp>
          <p:nvSpPr>
            <p:cNvPr name="Freeform 53" id="53"/>
            <p:cNvSpPr/>
            <p:nvPr/>
          </p:nvSpPr>
          <p:spPr>
            <a:xfrm flipH="false" flipV="false"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r="r" b="b" t="t" l="l"/>
              <a:pathLst>
                <a:path h="188942" w="1615825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301953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5067284" cy="219843"/>
            </a:xfrm>
            <a:custGeom>
              <a:avLst/>
              <a:gdLst/>
              <a:ahLst/>
              <a:cxnLst/>
              <a:rect r="r" b="b" t="t" l="l"/>
              <a:pathLst>
                <a:path h="219843" w="5067284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49135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r="r" b="b" t="t" l="l"/>
              <a:pathLst>
                <a:path h="188942" w="1570184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313637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true" flipV="false" rot="0">
              <a:off x="94471" y="1642882"/>
              <a:ext cx="5067284" cy="219843"/>
            </a:xfrm>
            <a:custGeom>
              <a:avLst/>
              <a:gdLst/>
              <a:ahLst/>
              <a:cxnLst/>
              <a:rect r="r" b="b" t="t" l="l"/>
              <a:pathLst>
                <a:path h="219843" w="5067284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97" t="0" r="-48737" b="0"/>
              </a:stretch>
            </a:blipFill>
          </p:spPr>
        </p:sp>
      </p:grpSp>
      <p:sp>
        <p:nvSpPr>
          <p:cNvPr name="Freeform 57" id="57"/>
          <p:cNvSpPr/>
          <p:nvPr/>
        </p:nvSpPr>
        <p:spPr>
          <a:xfrm flipH="false" flipV="false" rot="0">
            <a:off x="11216073" y="3505274"/>
            <a:ext cx="3770378" cy="808917"/>
          </a:xfrm>
          <a:custGeom>
            <a:avLst/>
            <a:gdLst/>
            <a:ahLst/>
            <a:cxnLst/>
            <a:rect r="r" b="b" t="t" l="l"/>
            <a:pathLst>
              <a:path h="808917" w="3770378">
                <a:moveTo>
                  <a:pt x="0" y="0"/>
                </a:moveTo>
                <a:lnTo>
                  <a:pt x="3770378" y="0"/>
                </a:lnTo>
                <a:lnTo>
                  <a:pt x="3770378" y="808918"/>
                </a:lnTo>
                <a:lnTo>
                  <a:pt x="0" y="80891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8" id="58"/>
          <p:cNvSpPr txBox="true"/>
          <p:nvPr/>
        </p:nvSpPr>
        <p:spPr>
          <a:xfrm rot="0">
            <a:off x="1717890" y="5536961"/>
            <a:ext cx="44592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6"/>
              </a:lnSpc>
            </a:pPr>
            <a:r>
              <a:rPr lang="en-US" sz="5339">
                <a:solidFill>
                  <a:srgbClr val="FFF197"/>
                </a:solidFill>
                <a:latin typeface="AC Feel Free"/>
                <a:ea typeface="AC Feel Free"/>
                <a:cs typeface="AC Feel Free"/>
                <a:sym typeface="AC Feel Free"/>
              </a:rPr>
              <a:t>1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4331836" y="5483135"/>
            <a:ext cx="44592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6"/>
              </a:lnSpc>
            </a:pPr>
            <a:r>
              <a:rPr lang="en-US" sz="5339">
                <a:solidFill>
                  <a:srgbClr val="FFBC97"/>
                </a:solidFill>
                <a:latin typeface="AC Feel Free"/>
                <a:ea typeface="AC Feel Free"/>
                <a:cs typeface="AC Feel Free"/>
                <a:sym typeface="AC Feel Free"/>
              </a:rPr>
              <a:t>2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7323904" y="5483135"/>
            <a:ext cx="44592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6"/>
              </a:lnSpc>
            </a:pPr>
            <a:r>
              <a:rPr lang="en-US" sz="5339">
                <a:solidFill>
                  <a:srgbClr val="FF9797"/>
                </a:solidFill>
                <a:latin typeface="AC Feel Free"/>
                <a:ea typeface="AC Feel Free"/>
                <a:cs typeface="AC Feel Free"/>
                <a:sym typeface="AC Feel Free"/>
              </a:rPr>
              <a:t>3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5712331" y="3541345"/>
            <a:ext cx="3729716" cy="486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3"/>
              </a:lnSpc>
            </a:pPr>
            <a:r>
              <a:rPr lang="en-US" b="true" sz="2953">
                <a:solidFill>
                  <a:srgbClr val="36464B"/>
                </a:solidFill>
                <a:latin typeface="AC Feel Free Bold"/>
                <a:ea typeface="AC Feel Free Bold"/>
                <a:cs typeface="AC Feel Free Bold"/>
                <a:sym typeface="AC Feel Free Bold"/>
              </a:rPr>
              <a:t>Model selection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0039695" y="5357261"/>
            <a:ext cx="60452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6"/>
              </a:lnSpc>
            </a:pPr>
            <a:r>
              <a:rPr lang="en-US" sz="5339">
                <a:solidFill>
                  <a:srgbClr val="F2C7EB"/>
                </a:solidFill>
                <a:latin typeface="AC Feel Free"/>
                <a:ea typeface="AC Feel Free"/>
                <a:cs typeface="AC Feel Free"/>
                <a:sym typeface="AC Feel Free"/>
              </a:rPr>
              <a:t>4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008531" y="7607968"/>
            <a:ext cx="2666849" cy="486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3"/>
              </a:lnSpc>
            </a:pPr>
            <a:r>
              <a:rPr lang="en-US" b="true" sz="2953">
                <a:solidFill>
                  <a:srgbClr val="36464B"/>
                </a:solidFill>
                <a:latin typeface="AC Feel Free Bold"/>
                <a:ea typeface="AC Feel Free Bold"/>
                <a:cs typeface="AC Feel Free Bold"/>
                <a:sym typeface="AC Feel Free Bold"/>
              </a:rPr>
              <a:t>Fine-tuning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3004767" y="5409346"/>
            <a:ext cx="44592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6"/>
              </a:lnSpc>
            </a:pPr>
            <a:r>
              <a:rPr lang="en-US" sz="5339">
                <a:solidFill>
                  <a:srgbClr val="C7EBF2"/>
                </a:solidFill>
                <a:latin typeface="AC Feel Free"/>
                <a:ea typeface="AC Feel Free"/>
                <a:cs typeface="AC Feel Free"/>
                <a:sym typeface="AC Feel Free"/>
              </a:rPr>
              <a:t>5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0644216" y="3467174"/>
            <a:ext cx="5069767" cy="935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3"/>
              </a:lnSpc>
            </a:pPr>
            <a:r>
              <a:rPr lang="en-US" b="true" sz="2953">
                <a:solidFill>
                  <a:srgbClr val="36464B"/>
                </a:solidFill>
                <a:latin typeface="AC Feel Free Bold"/>
                <a:ea typeface="AC Feel Free Bold"/>
                <a:cs typeface="AC Feel Free Bold"/>
                <a:sym typeface="AC Feel Free Bold"/>
              </a:rPr>
              <a:t>Evaluation and feedback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5066005" y="32207"/>
            <a:ext cx="8074490" cy="1113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0"/>
              </a:lnSpc>
              <a:spcBef>
                <a:spcPct val="0"/>
              </a:spcBef>
            </a:pPr>
            <a:r>
              <a:rPr lang="en-US" sz="5814" spc="-116">
                <a:solidFill>
                  <a:srgbClr val="000000"/>
                </a:solidFill>
                <a:latin typeface="ITC Benguiat"/>
                <a:ea typeface="ITC Benguiat"/>
                <a:cs typeface="ITC Benguiat"/>
                <a:sym typeface="ITC Benguiat"/>
              </a:rPr>
              <a:t>PROPOSED PIPELINE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216332" y="3378057"/>
            <a:ext cx="3446562" cy="57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545454"/>
                </a:solidFill>
                <a:latin typeface="AC Feel Free Bold"/>
                <a:ea typeface="AC Feel Free Bold"/>
                <a:cs typeface="AC Feel Free Bold"/>
                <a:sym typeface="AC Feel Free Bold"/>
              </a:rPr>
              <a:t>Data collection</a:t>
            </a:r>
          </a:p>
        </p:txBody>
      </p:sp>
      <p:sp>
        <p:nvSpPr>
          <p:cNvPr name="Freeform 68" id="68"/>
          <p:cNvSpPr/>
          <p:nvPr/>
        </p:nvSpPr>
        <p:spPr>
          <a:xfrm flipH="false" flipV="false" rot="-5472688">
            <a:off x="1301648" y="4785751"/>
            <a:ext cx="1275929" cy="373292"/>
          </a:xfrm>
          <a:custGeom>
            <a:avLst/>
            <a:gdLst/>
            <a:ahLst/>
            <a:cxnLst/>
            <a:rect r="r" b="b" t="t" l="l"/>
            <a:pathLst>
              <a:path h="373292" w="1275929">
                <a:moveTo>
                  <a:pt x="0" y="0"/>
                </a:moveTo>
                <a:lnTo>
                  <a:pt x="1275929" y="0"/>
                </a:lnTo>
                <a:lnTo>
                  <a:pt x="1275929" y="373292"/>
                </a:lnTo>
                <a:lnTo>
                  <a:pt x="0" y="3732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924444" t="0" r="0" b="-8231"/>
            </a:stretch>
          </a:blipFill>
        </p:spPr>
      </p:sp>
      <p:sp>
        <p:nvSpPr>
          <p:cNvPr name="TextBox 69" id="69"/>
          <p:cNvSpPr txBox="true"/>
          <p:nvPr/>
        </p:nvSpPr>
        <p:spPr>
          <a:xfrm rot="0">
            <a:off x="3054125" y="7518324"/>
            <a:ext cx="346352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Text preprocessing</a:t>
            </a:r>
          </a:p>
        </p:txBody>
      </p:sp>
      <p:sp>
        <p:nvSpPr>
          <p:cNvPr name="Freeform 70" id="70"/>
          <p:cNvSpPr/>
          <p:nvPr/>
        </p:nvSpPr>
        <p:spPr>
          <a:xfrm flipH="false" flipV="false" rot="1758356">
            <a:off x="15350008" y="5399458"/>
            <a:ext cx="998350" cy="858581"/>
          </a:xfrm>
          <a:custGeom>
            <a:avLst/>
            <a:gdLst/>
            <a:ahLst/>
            <a:cxnLst/>
            <a:rect r="r" b="b" t="t" l="l"/>
            <a:pathLst>
              <a:path h="858581" w="998350">
                <a:moveTo>
                  <a:pt x="0" y="0"/>
                </a:moveTo>
                <a:lnTo>
                  <a:pt x="998350" y="0"/>
                </a:lnTo>
                <a:lnTo>
                  <a:pt x="998350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1" id="71"/>
          <p:cNvSpPr txBox="true"/>
          <p:nvPr/>
        </p:nvSpPr>
        <p:spPr>
          <a:xfrm rot="0">
            <a:off x="15660967" y="5317798"/>
            <a:ext cx="44592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6"/>
              </a:lnSpc>
            </a:pPr>
            <a:r>
              <a:rPr lang="en-US" sz="5339">
                <a:solidFill>
                  <a:srgbClr val="C2AFB6"/>
                </a:solidFill>
                <a:latin typeface="AC Feel Free"/>
                <a:ea typeface="AC Feel Free"/>
                <a:cs typeface="AC Feel Free"/>
                <a:sym typeface="AC Feel Free"/>
              </a:rPr>
              <a:t>6</a:t>
            </a:r>
          </a:p>
        </p:txBody>
      </p:sp>
      <p:sp>
        <p:nvSpPr>
          <p:cNvPr name="Freeform 72" id="72"/>
          <p:cNvSpPr/>
          <p:nvPr/>
        </p:nvSpPr>
        <p:spPr>
          <a:xfrm flipH="false" flipV="false" rot="-5472688">
            <a:off x="15540156" y="6533762"/>
            <a:ext cx="841610" cy="246226"/>
          </a:xfrm>
          <a:custGeom>
            <a:avLst/>
            <a:gdLst/>
            <a:ahLst/>
            <a:cxnLst/>
            <a:rect r="r" b="b" t="t" l="l"/>
            <a:pathLst>
              <a:path h="246226" w="841610">
                <a:moveTo>
                  <a:pt x="0" y="0"/>
                </a:moveTo>
                <a:lnTo>
                  <a:pt x="841610" y="0"/>
                </a:lnTo>
                <a:lnTo>
                  <a:pt x="841610" y="246226"/>
                </a:lnTo>
                <a:lnTo>
                  <a:pt x="0" y="246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924444" t="0" r="0" b="-8231"/>
            </a:stretch>
          </a:blipFill>
        </p:spPr>
      </p:sp>
      <p:grpSp>
        <p:nvGrpSpPr>
          <p:cNvPr name="Group 73" id="73"/>
          <p:cNvGrpSpPr/>
          <p:nvPr/>
        </p:nvGrpSpPr>
        <p:grpSpPr>
          <a:xfrm rot="10694544">
            <a:off x="14195581" y="7080189"/>
            <a:ext cx="3871316" cy="1397044"/>
            <a:chOff x="0" y="0"/>
            <a:chExt cx="5161755" cy="1862725"/>
          </a:xfrm>
        </p:grpSpPr>
        <p:grpSp>
          <p:nvGrpSpPr>
            <p:cNvPr name="Group 74" id="74"/>
            <p:cNvGrpSpPr/>
            <p:nvPr/>
          </p:nvGrpSpPr>
          <p:grpSpPr>
            <a:xfrm rot="0">
              <a:off x="112230" y="128418"/>
              <a:ext cx="4937295" cy="1624386"/>
              <a:chOff x="0" y="0"/>
              <a:chExt cx="1161372" cy="382095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1161372" cy="382095"/>
              </a:xfrm>
              <a:custGeom>
                <a:avLst/>
                <a:gdLst/>
                <a:ahLst/>
                <a:cxnLst/>
                <a:rect r="r" b="b" t="t" l="l"/>
                <a:pathLst>
                  <a:path h="382095" w="1161372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anchor="ctr" rtlCol="false" tIns="22251" lIns="22251" bIns="22251" rIns="22251"/>
              <a:lstStyle/>
              <a:p>
                <a:pPr algn="ctr">
                  <a:lnSpc>
                    <a:spcPts val="1681"/>
                  </a:lnSpc>
                </a:pPr>
              </a:p>
            </p:txBody>
          </p:sp>
        </p:grpSp>
        <p:sp>
          <p:nvSpPr>
            <p:cNvPr name="Freeform 77" id="77"/>
            <p:cNvSpPr/>
            <p:nvPr/>
          </p:nvSpPr>
          <p:spPr>
            <a:xfrm flipH="false" flipV="false"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r="r" b="b" t="t" l="l"/>
              <a:pathLst>
                <a:path h="188942" w="1615825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301953" b="0"/>
              </a:stretch>
            </a:blipFill>
          </p:spPr>
        </p:sp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5067284" cy="219843"/>
            </a:xfrm>
            <a:custGeom>
              <a:avLst/>
              <a:gdLst/>
              <a:ahLst/>
              <a:cxnLst/>
              <a:rect r="r" b="b" t="t" l="l"/>
              <a:pathLst>
                <a:path h="219843" w="5067284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49135" b="0"/>
              </a:stretch>
            </a:blipFill>
          </p:spPr>
        </p:sp>
        <p:sp>
          <p:nvSpPr>
            <p:cNvPr name="Freeform 79" id="79"/>
            <p:cNvSpPr/>
            <p:nvPr/>
          </p:nvSpPr>
          <p:spPr>
            <a:xfrm flipH="false" flipV="false"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r="r" b="b" t="t" l="l"/>
              <a:pathLst>
                <a:path h="188942" w="1570184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313637" b="0"/>
              </a:stretch>
            </a:blipFill>
          </p:spPr>
        </p:sp>
        <p:sp>
          <p:nvSpPr>
            <p:cNvPr name="Freeform 80" id="80"/>
            <p:cNvSpPr/>
            <p:nvPr/>
          </p:nvSpPr>
          <p:spPr>
            <a:xfrm flipH="true" flipV="false" rot="0">
              <a:off x="94471" y="1642882"/>
              <a:ext cx="5067284" cy="219843"/>
            </a:xfrm>
            <a:custGeom>
              <a:avLst/>
              <a:gdLst/>
              <a:ahLst/>
              <a:cxnLst/>
              <a:rect r="r" b="b" t="t" l="l"/>
              <a:pathLst>
                <a:path h="219843" w="5067284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97" t="0" r="-48737" b="0"/>
              </a:stretch>
            </a:blipFill>
          </p:spPr>
        </p:sp>
      </p:grpSp>
      <p:sp>
        <p:nvSpPr>
          <p:cNvPr name="Freeform 81" id="81"/>
          <p:cNvSpPr/>
          <p:nvPr/>
        </p:nvSpPr>
        <p:spPr>
          <a:xfrm flipH="false" flipV="false" rot="0">
            <a:off x="14175067" y="7400497"/>
            <a:ext cx="3620118" cy="776680"/>
          </a:xfrm>
          <a:custGeom>
            <a:avLst/>
            <a:gdLst/>
            <a:ahLst/>
            <a:cxnLst/>
            <a:rect r="r" b="b" t="t" l="l"/>
            <a:pathLst>
              <a:path h="776680" w="3620118">
                <a:moveTo>
                  <a:pt x="0" y="0"/>
                </a:moveTo>
                <a:lnTo>
                  <a:pt x="3620118" y="0"/>
                </a:lnTo>
                <a:lnTo>
                  <a:pt x="3620118" y="776680"/>
                </a:lnTo>
                <a:lnTo>
                  <a:pt x="0" y="7766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2" id="82"/>
          <p:cNvSpPr txBox="true"/>
          <p:nvPr/>
        </p:nvSpPr>
        <p:spPr>
          <a:xfrm rot="0">
            <a:off x="14467293" y="7291884"/>
            <a:ext cx="3327892" cy="935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3"/>
              </a:lnSpc>
            </a:pPr>
            <a:r>
              <a:rPr lang="en-US" b="true" sz="2953">
                <a:solidFill>
                  <a:srgbClr val="36464B"/>
                </a:solidFill>
                <a:latin typeface="AC Feel Free Bold"/>
                <a:ea typeface="AC Feel Free Bold"/>
                <a:cs typeface="AC Feel Free Bold"/>
                <a:sym typeface="AC Feel Free Bold"/>
              </a:rPr>
              <a:t>Final Deployment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1919" y="277942"/>
            <a:ext cx="17744162" cy="9731116"/>
            <a:chOff x="0" y="0"/>
            <a:chExt cx="23658883" cy="129748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709964" y="1108256"/>
              <a:ext cx="4948918" cy="4903928"/>
            </a:xfrm>
            <a:custGeom>
              <a:avLst/>
              <a:gdLst/>
              <a:ahLst/>
              <a:cxnLst/>
              <a:rect r="r" b="b" t="t" l="l"/>
              <a:pathLst>
                <a:path h="4903928" w="4948918">
                  <a:moveTo>
                    <a:pt x="0" y="0"/>
                  </a:moveTo>
                  <a:lnTo>
                    <a:pt x="4948919" y="0"/>
                  </a:lnTo>
                  <a:lnTo>
                    <a:pt x="4948919" y="4903928"/>
                  </a:lnTo>
                  <a:lnTo>
                    <a:pt x="0" y="4903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741994" y="7975794"/>
              <a:ext cx="4916889" cy="3574853"/>
            </a:xfrm>
            <a:custGeom>
              <a:avLst/>
              <a:gdLst/>
              <a:ahLst/>
              <a:cxnLst/>
              <a:rect r="r" b="b" t="t" l="l"/>
              <a:pathLst>
                <a:path h="3574853" w="4916889">
                  <a:moveTo>
                    <a:pt x="0" y="0"/>
                  </a:moveTo>
                  <a:lnTo>
                    <a:pt x="4916889" y="0"/>
                  </a:lnTo>
                  <a:lnTo>
                    <a:pt x="4916889" y="3574853"/>
                  </a:lnTo>
                  <a:lnTo>
                    <a:pt x="0" y="3574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22109283" y="4807766"/>
              <a:ext cx="148590" cy="144780"/>
              <a:chOff x="0" y="0"/>
              <a:chExt cx="148590" cy="14478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46990" y="44450"/>
                <a:ext cx="50800" cy="52070"/>
              </a:xfrm>
              <a:custGeom>
                <a:avLst/>
                <a:gdLst/>
                <a:ahLst/>
                <a:cxnLst/>
                <a:rect r="r" b="b" t="t" l="l"/>
                <a:pathLst>
                  <a:path h="52070" w="50800">
                    <a:moveTo>
                      <a:pt x="50800" y="17780"/>
                    </a:moveTo>
                    <a:cubicBezTo>
                      <a:pt x="29210" y="52070"/>
                      <a:pt x="8890" y="45720"/>
                      <a:pt x="3810" y="39370"/>
                    </a:cubicBezTo>
                    <a:cubicBezTo>
                      <a:pt x="0" y="31750"/>
                      <a:pt x="3810" y="11430"/>
                      <a:pt x="10160" y="6350"/>
                    </a:cubicBezTo>
                    <a:cubicBezTo>
                      <a:pt x="16510" y="0"/>
                      <a:pt x="44450" y="7620"/>
                      <a:pt x="44450" y="7620"/>
                    </a:cubicBezTo>
                  </a:path>
                </a:pathLst>
              </a:custGeom>
              <a:solidFill>
                <a:srgbClr val="0571D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1318218"/>
              <a:ext cx="9221467" cy="4967250"/>
              <a:chOff x="0" y="0"/>
              <a:chExt cx="1821524" cy="98118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821524" cy="981185"/>
              </a:xfrm>
              <a:custGeom>
                <a:avLst/>
                <a:gdLst/>
                <a:ahLst/>
                <a:cxnLst/>
                <a:rect r="r" b="b" t="t" l="l"/>
                <a:pathLst>
                  <a:path h="981185" w="1821524">
                    <a:moveTo>
                      <a:pt x="57090" y="0"/>
                    </a:moveTo>
                    <a:lnTo>
                      <a:pt x="1764435" y="0"/>
                    </a:lnTo>
                    <a:cubicBezTo>
                      <a:pt x="1795965" y="0"/>
                      <a:pt x="1821524" y="25560"/>
                      <a:pt x="1821524" y="57090"/>
                    </a:cubicBezTo>
                    <a:lnTo>
                      <a:pt x="1821524" y="924096"/>
                    </a:lnTo>
                    <a:cubicBezTo>
                      <a:pt x="1821524" y="955625"/>
                      <a:pt x="1795965" y="981185"/>
                      <a:pt x="1764435" y="981185"/>
                    </a:cubicBezTo>
                    <a:lnTo>
                      <a:pt x="57090" y="981185"/>
                    </a:lnTo>
                    <a:cubicBezTo>
                      <a:pt x="25560" y="981185"/>
                      <a:pt x="0" y="955625"/>
                      <a:pt x="0" y="924096"/>
                    </a:cubicBezTo>
                    <a:lnTo>
                      <a:pt x="0" y="57090"/>
                    </a:lnTo>
                    <a:cubicBezTo>
                      <a:pt x="0" y="25560"/>
                      <a:pt x="25560" y="0"/>
                      <a:pt x="57090" y="0"/>
                    </a:cubicBezTo>
                    <a:close/>
                  </a:path>
                </a:pathLst>
              </a:custGeom>
              <a:solidFill>
                <a:srgbClr val="E6F5EB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9050"/>
                <a:ext cx="1821524" cy="10002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2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0270678" y="1435256"/>
              <a:ext cx="8279239" cy="4850213"/>
              <a:chOff x="0" y="0"/>
              <a:chExt cx="1635405" cy="95806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635405" cy="958067"/>
              </a:xfrm>
              <a:custGeom>
                <a:avLst/>
                <a:gdLst/>
                <a:ahLst/>
                <a:cxnLst/>
                <a:rect r="r" b="b" t="t" l="l"/>
                <a:pathLst>
                  <a:path h="958067" w="1635405">
                    <a:moveTo>
                      <a:pt x="63587" y="0"/>
                    </a:moveTo>
                    <a:lnTo>
                      <a:pt x="1571818" y="0"/>
                    </a:lnTo>
                    <a:cubicBezTo>
                      <a:pt x="1588683" y="0"/>
                      <a:pt x="1604856" y="6699"/>
                      <a:pt x="1616781" y="18624"/>
                    </a:cubicBezTo>
                    <a:cubicBezTo>
                      <a:pt x="1628706" y="30549"/>
                      <a:pt x="1635405" y="46723"/>
                      <a:pt x="1635405" y="63587"/>
                    </a:cubicBezTo>
                    <a:lnTo>
                      <a:pt x="1635405" y="894480"/>
                    </a:lnTo>
                    <a:cubicBezTo>
                      <a:pt x="1635405" y="929598"/>
                      <a:pt x="1606936" y="958067"/>
                      <a:pt x="1571818" y="958067"/>
                    </a:cubicBezTo>
                    <a:lnTo>
                      <a:pt x="63587" y="958067"/>
                    </a:lnTo>
                    <a:cubicBezTo>
                      <a:pt x="46723" y="958067"/>
                      <a:pt x="30549" y="951367"/>
                      <a:pt x="18624" y="939443"/>
                    </a:cubicBezTo>
                    <a:cubicBezTo>
                      <a:pt x="6699" y="927518"/>
                      <a:pt x="0" y="911344"/>
                      <a:pt x="0" y="894480"/>
                    </a:cubicBezTo>
                    <a:lnTo>
                      <a:pt x="0" y="63587"/>
                    </a:lnTo>
                    <a:cubicBezTo>
                      <a:pt x="0" y="46723"/>
                      <a:pt x="6699" y="30549"/>
                      <a:pt x="18624" y="18624"/>
                    </a:cubicBezTo>
                    <a:cubicBezTo>
                      <a:pt x="30549" y="6699"/>
                      <a:pt x="46723" y="0"/>
                      <a:pt x="63587" y="0"/>
                    </a:cubicBezTo>
                    <a:close/>
                  </a:path>
                </a:pathLst>
              </a:custGeom>
              <a:solidFill>
                <a:srgbClr val="C2AFB6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9050"/>
                <a:ext cx="1635405" cy="9771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2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0270678" y="7975794"/>
              <a:ext cx="8279239" cy="4850213"/>
              <a:chOff x="0" y="0"/>
              <a:chExt cx="1635405" cy="95806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635405" cy="958067"/>
              </a:xfrm>
              <a:custGeom>
                <a:avLst/>
                <a:gdLst/>
                <a:ahLst/>
                <a:cxnLst/>
                <a:rect r="r" b="b" t="t" l="l"/>
                <a:pathLst>
                  <a:path h="958067" w="1635405">
                    <a:moveTo>
                      <a:pt x="63587" y="0"/>
                    </a:moveTo>
                    <a:lnTo>
                      <a:pt x="1571818" y="0"/>
                    </a:lnTo>
                    <a:cubicBezTo>
                      <a:pt x="1588683" y="0"/>
                      <a:pt x="1604856" y="6699"/>
                      <a:pt x="1616781" y="18624"/>
                    </a:cubicBezTo>
                    <a:cubicBezTo>
                      <a:pt x="1628706" y="30549"/>
                      <a:pt x="1635405" y="46723"/>
                      <a:pt x="1635405" y="63587"/>
                    </a:cubicBezTo>
                    <a:lnTo>
                      <a:pt x="1635405" y="894480"/>
                    </a:lnTo>
                    <a:cubicBezTo>
                      <a:pt x="1635405" y="929598"/>
                      <a:pt x="1606936" y="958067"/>
                      <a:pt x="1571818" y="958067"/>
                    </a:cubicBezTo>
                    <a:lnTo>
                      <a:pt x="63587" y="958067"/>
                    </a:lnTo>
                    <a:cubicBezTo>
                      <a:pt x="46723" y="958067"/>
                      <a:pt x="30549" y="951367"/>
                      <a:pt x="18624" y="939443"/>
                    </a:cubicBezTo>
                    <a:cubicBezTo>
                      <a:pt x="6699" y="927518"/>
                      <a:pt x="0" y="911344"/>
                      <a:pt x="0" y="894480"/>
                    </a:cubicBezTo>
                    <a:lnTo>
                      <a:pt x="0" y="63587"/>
                    </a:lnTo>
                    <a:cubicBezTo>
                      <a:pt x="0" y="46723"/>
                      <a:pt x="6699" y="30549"/>
                      <a:pt x="18624" y="18624"/>
                    </a:cubicBezTo>
                    <a:cubicBezTo>
                      <a:pt x="30549" y="6699"/>
                      <a:pt x="46723" y="0"/>
                      <a:pt x="63587" y="0"/>
                    </a:cubicBezTo>
                    <a:close/>
                  </a:path>
                </a:pathLst>
              </a:custGeom>
              <a:solidFill>
                <a:srgbClr val="E6C7BA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19050"/>
                <a:ext cx="1635405" cy="9771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2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1232410" y="1668240"/>
              <a:ext cx="6321567" cy="976969"/>
            </a:xfrm>
            <a:custGeom>
              <a:avLst/>
              <a:gdLst/>
              <a:ahLst/>
              <a:cxnLst/>
              <a:rect r="r" b="b" t="t" l="l"/>
              <a:pathLst>
                <a:path h="976969" w="6321567">
                  <a:moveTo>
                    <a:pt x="0" y="0"/>
                  </a:moveTo>
                  <a:lnTo>
                    <a:pt x="6321567" y="0"/>
                  </a:lnTo>
                  <a:lnTo>
                    <a:pt x="6321567" y="976969"/>
                  </a:lnTo>
                  <a:lnTo>
                    <a:pt x="0" y="976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6837762" y="-47625"/>
              <a:ext cx="5878367" cy="2204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82"/>
                </a:lnSpc>
              </a:pPr>
              <a:r>
                <a:rPr lang="en-US" sz="5580">
                  <a:solidFill>
                    <a:srgbClr val="9272A6"/>
                  </a:solidFill>
                  <a:latin typeface="Mango AC"/>
                  <a:ea typeface="Mango AC"/>
                  <a:cs typeface="Mango AC"/>
                  <a:sym typeface="Mango AC"/>
                </a:rPr>
                <a:t>TIME LINES </a:t>
              </a:r>
            </a:p>
            <a:p>
              <a:pPr algn="l">
                <a:lnSpc>
                  <a:spcPts val="6082"/>
                </a:lnSpc>
              </a:pP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11026881" y="1668240"/>
              <a:ext cx="6321567" cy="976969"/>
            </a:xfrm>
            <a:custGeom>
              <a:avLst/>
              <a:gdLst/>
              <a:ahLst/>
              <a:cxnLst/>
              <a:rect r="r" b="b" t="t" l="l"/>
              <a:pathLst>
                <a:path h="976969" w="6321567">
                  <a:moveTo>
                    <a:pt x="0" y="0"/>
                  </a:moveTo>
                  <a:lnTo>
                    <a:pt x="6321567" y="0"/>
                  </a:lnTo>
                  <a:lnTo>
                    <a:pt x="6321567" y="976969"/>
                  </a:lnTo>
                  <a:lnTo>
                    <a:pt x="0" y="976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1249514" y="8290110"/>
              <a:ext cx="6321567" cy="976969"/>
            </a:xfrm>
            <a:custGeom>
              <a:avLst/>
              <a:gdLst/>
              <a:ahLst/>
              <a:cxnLst/>
              <a:rect r="r" b="b" t="t" l="l"/>
              <a:pathLst>
                <a:path h="976969" w="6321567">
                  <a:moveTo>
                    <a:pt x="0" y="0"/>
                  </a:moveTo>
                  <a:lnTo>
                    <a:pt x="6321566" y="0"/>
                  </a:lnTo>
                  <a:lnTo>
                    <a:pt x="6321566" y="976970"/>
                  </a:lnTo>
                  <a:lnTo>
                    <a:pt x="0" y="976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9604017" y="2156724"/>
              <a:ext cx="3639172" cy="2614348"/>
            </a:xfrm>
            <a:custGeom>
              <a:avLst/>
              <a:gdLst/>
              <a:ahLst/>
              <a:cxnLst/>
              <a:rect r="r" b="b" t="t" l="l"/>
              <a:pathLst>
                <a:path h="2614348" w="3639172">
                  <a:moveTo>
                    <a:pt x="0" y="0"/>
                  </a:moveTo>
                  <a:lnTo>
                    <a:pt x="3639172" y="0"/>
                  </a:lnTo>
                  <a:lnTo>
                    <a:pt x="3639172" y="2614348"/>
                  </a:lnTo>
                  <a:lnTo>
                    <a:pt x="0" y="2614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977" t="0" r="-3977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9770995" y="8778595"/>
              <a:ext cx="2412583" cy="2412583"/>
            </a:xfrm>
            <a:custGeom>
              <a:avLst/>
              <a:gdLst/>
              <a:ahLst/>
              <a:cxnLst/>
              <a:rect r="r" b="b" t="t" l="l"/>
              <a:pathLst>
                <a:path h="2412583" w="2412583">
                  <a:moveTo>
                    <a:pt x="0" y="0"/>
                  </a:moveTo>
                  <a:lnTo>
                    <a:pt x="2412583" y="0"/>
                  </a:lnTo>
                  <a:lnTo>
                    <a:pt x="2412583" y="2412583"/>
                  </a:lnTo>
                  <a:lnTo>
                    <a:pt x="0" y="24125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11026881" y="1747573"/>
              <a:ext cx="6321567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WEEK3-4</a:t>
              </a:r>
            </a:p>
          </p:txBody>
        </p:sp>
        <p:grpSp>
          <p:nvGrpSpPr>
            <p:cNvPr name="Group 24" id="24"/>
            <p:cNvGrpSpPr/>
            <p:nvPr/>
          </p:nvGrpSpPr>
          <p:grpSpPr>
            <a:xfrm rot="0">
              <a:off x="0" y="7826979"/>
              <a:ext cx="9221467" cy="5147841"/>
              <a:chOff x="0" y="0"/>
              <a:chExt cx="1821524" cy="101685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821524" cy="1016858"/>
              </a:xfrm>
              <a:custGeom>
                <a:avLst/>
                <a:gdLst/>
                <a:ahLst/>
                <a:cxnLst/>
                <a:rect r="r" b="b" t="t" l="l"/>
                <a:pathLst>
                  <a:path h="1016858" w="1821524">
                    <a:moveTo>
                      <a:pt x="57090" y="0"/>
                    </a:moveTo>
                    <a:lnTo>
                      <a:pt x="1764435" y="0"/>
                    </a:lnTo>
                    <a:cubicBezTo>
                      <a:pt x="1795965" y="0"/>
                      <a:pt x="1821524" y="25560"/>
                      <a:pt x="1821524" y="57090"/>
                    </a:cubicBezTo>
                    <a:lnTo>
                      <a:pt x="1821524" y="959768"/>
                    </a:lnTo>
                    <a:cubicBezTo>
                      <a:pt x="1821524" y="991298"/>
                      <a:pt x="1795965" y="1016858"/>
                      <a:pt x="1764435" y="1016858"/>
                    </a:cubicBezTo>
                    <a:lnTo>
                      <a:pt x="57090" y="1016858"/>
                    </a:lnTo>
                    <a:cubicBezTo>
                      <a:pt x="25560" y="1016858"/>
                      <a:pt x="0" y="991298"/>
                      <a:pt x="0" y="959768"/>
                    </a:cubicBezTo>
                    <a:lnTo>
                      <a:pt x="0" y="57090"/>
                    </a:lnTo>
                    <a:cubicBezTo>
                      <a:pt x="0" y="25560"/>
                      <a:pt x="25560" y="0"/>
                      <a:pt x="57090" y="0"/>
                    </a:cubicBezTo>
                    <a:close/>
                  </a:path>
                </a:pathLst>
              </a:custGeom>
              <a:solidFill>
                <a:srgbClr val="C5CAD1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19050"/>
                <a:ext cx="1821524" cy="10359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2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1449950" y="8144102"/>
              <a:ext cx="6321567" cy="976969"/>
            </a:xfrm>
            <a:custGeom>
              <a:avLst/>
              <a:gdLst/>
              <a:ahLst/>
              <a:cxnLst/>
              <a:rect r="r" b="b" t="t" l="l"/>
              <a:pathLst>
                <a:path h="976969" w="6321567">
                  <a:moveTo>
                    <a:pt x="0" y="0"/>
                  </a:moveTo>
                  <a:lnTo>
                    <a:pt x="6321567" y="0"/>
                  </a:lnTo>
                  <a:lnTo>
                    <a:pt x="6321567" y="976970"/>
                  </a:lnTo>
                  <a:lnTo>
                    <a:pt x="0" y="976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1449950" y="8223435"/>
              <a:ext cx="6321567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WEEK5-6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232410" y="1747573"/>
              <a:ext cx="6321567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WEEK1-2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1249514" y="8369443"/>
              <a:ext cx="6321567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WEEK7-8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38802" y="2852424"/>
              <a:ext cx="8943864" cy="3159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82925" indent="-291463" lvl="1">
                <a:lnSpc>
                  <a:spcPts val="3779"/>
                </a:lnSpc>
                <a:buFont typeface="Arial"/>
                <a:buChar char="•"/>
              </a:pPr>
              <a:r>
                <a:rPr lang="en-US" sz="2699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Collect datasets with mixed-language texts from social media, bilingual forums, or user-generated content.</a:t>
              </a:r>
            </a:p>
            <a:p>
              <a:pPr algn="ctr" marL="582925" indent="-291463" lvl="1">
                <a:lnSpc>
                  <a:spcPts val="3779"/>
                </a:lnSpc>
                <a:buFont typeface="Arial"/>
                <a:buChar char="•"/>
              </a:pPr>
              <a:r>
                <a:rPr lang="en-US" sz="2699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Clean and align mixed-language texts , and prepare for model training.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0048045" y="2852424"/>
              <a:ext cx="8279239" cy="3159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82925" indent="-291463" lvl="1">
                <a:lnSpc>
                  <a:spcPts val="3779"/>
                </a:lnSpc>
                <a:buFont typeface="Arial"/>
                <a:buChar char="•"/>
              </a:pPr>
              <a:r>
                <a:rPr lang="en-US" sz="2699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Fine-tune a pre-trained model using the mixed language dataset.</a:t>
              </a:r>
            </a:p>
            <a:p>
              <a:pPr algn="ctr" marL="582925" indent="-291463" lvl="1">
                <a:lnSpc>
                  <a:spcPts val="3779"/>
                </a:lnSpc>
                <a:buFont typeface="Arial"/>
                <a:buChar char="•"/>
              </a:pPr>
              <a:r>
                <a:rPr lang="en-US" sz="2699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Experiment with different settings and hyperparameters to improve the translation of code-switched content.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313602" y="9346666"/>
              <a:ext cx="8594263" cy="32833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Evaluate the model on mixed-language  test sets using BLEU and TER scores.</a:t>
              </a:r>
            </a:p>
            <a:p>
              <a:pPr algn="ctr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Include human evaluation to ensure that the translation preserves meaning and maintains fluency. 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0650155" y="9470280"/>
              <a:ext cx="7520284" cy="30361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 Make final improvements to the model based on feedback and evaluation results.</a:t>
              </a:r>
            </a:p>
            <a:p>
              <a:pPr algn="ctr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Deploy the translation model via a interface or API for testing by users.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722148"/>
            <a:ext cx="7752322" cy="4494625"/>
          </a:xfrm>
          <a:custGeom>
            <a:avLst/>
            <a:gdLst/>
            <a:ahLst/>
            <a:cxnLst/>
            <a:rect r="r" b="b" t="t" l="l"/>
            <a:pathLst>
              <a:path h="4494625" w="7752322">
                <a:moveTo>
                  <a:pt x="0" y="0"/>
                </a:moveTo>
                <a:lnTo>
                  <a:pt x="7752322" y="0"/>
                </a:lnTo>
                <a:lnTo>
                  <a:pt x="7752322" y="4494625"/>
                </a:lnTo>
                <a:lnTo>
                  <a:pt x="0" y="4494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445" r="0" b="-114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2564758" cy="1981057"/>
          </a:xfrm>
          <a:custGeom>
            <a:avLst/>
            <a:gdLst/>
            <a:ahLst/>
            <a:cxnLst/>
            <a:rect r="r" b="b" t="t" l="l"/>
            <a:pathLst>
              <a:path h="1981057" w="2564758">
                <a:moveTo>
                  <a:pt x="0" y="0"/>
                </a:moveTo>
                <a:lnTo>
                  <a:pt x="2564758" y="0"/>
                </a:lnTo>
                <a:lnTo>
                  <a:pt x="2564758" y="1981057"/>
                </a:lnTo>
                <a:lnTo>
                  <a:pt x="0" y="1981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5" r="0" b="-96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62380" y="170037"/>
            <a:ext cx="7803803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Goal and Expectations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9031" y="2176577"/>
            <a:ext cx="17149939" cy="330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1"/>
              </a:lnSpc>
              <a:spcBef>
                <a:spcPct val="0"/>
              </a:spcBef>
            </a:pPr>
            <a:r>
              <a:rPr lang="en-US" sz="3101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The goal of this project is to enhance the understanding and translation of mixed-language inputs, specifically Telugu and Hindi typed in Roman script (English letters), into grammatically correct English, and vice versa. As mixed-language text is increasingly common on social media and other platforms, this project leverages NLP to build a system that recognizes, transliterates, and translates these texts accurately. The aim is to facilitate smooth communication between users from diverse linguistic backgrounds.</a:t>
            </a:r>
          </a:p>
          <a:p>
            <a:pPr algn="ctr">
              <a:lnSpc>
                <a:spcPts val="4341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758594" y="5480868"/>
            <a:ext cx="5964648" cy="731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Expected Outcomes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710923" y="6273963"/>
            <a:ext cx="8814475" cy="4850305"/>
            <a:chOff x="0" y="0"/>
            <a:chExt cx="11752633" cy="646707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984818" y="6032088"/>
              <a:ext cx="7782998" cy="434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3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11752633" cy="53634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878389" indent="-439195" lvl="1">
                <a:lnSpc>
                  <a:spcPts val="5329"/>
                </a:lnSpc>
                <a:buAutoNum type="arabicPeriod" startAt="1"/>
              </a:pPr>
              <a:r>
                <a:rPr lang="en-US" sz="4068" spc="8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Improved Language Understanding</a:t>
              </a:r>
            </a:p>
            <a:p>
              <a:pPr algn="ctr" marL="878389" indent="-439195" lvl="1">
                <a:lnSpc>
                  <a:spcPts val="5329"/>
                </a:lnSpc>
                <a:buAutoNum type="arabicPeriod" startAt="1"/>
              </a:pPr>
              <a:r>
                <a:rPr lang="en-US" sz="4068" spc="8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Context-Aware Translation</a:t>
              </a:r>
            </a:p>
            <a:p>
              <a:pPr algn="ctr" marL="878389" indent="-439195" lvl="1">
                <a:lnSpc>
                  <a:spcPts val="5329"/>
                </a:lnSpc>
                <a:buAutoNum type="arabicPeriod" startAt="1"/>
              </a:pPr>
              <a:r>
                <a:rPr lang="en-US" sz="4068" spc="8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Multilingual Social Media Support</a:t>
              </a:r>
            </a:p>
            <a:p>
              <a:pPr algn="ctr" marL="878389" indent="-439195" lvl="1">
                <a:lnSpc>
                  <a:spcPts val="5329"/>
                </a:lnSpc>
                <a:buAutoNum type="arabicPeriod" startAt="1"/>
              </a:pPr>
              <a:r>
                <a:rPr lang="en-US" sz="4068" spc="8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Increased Accessibility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723242" y="0"/>
            <a:ext cx="2564758" cy="1981057"/>
          </a:xfrm>
          <a:custGeom>
            <a:avLst/>
            <a:gdLst/>
            <a:ahLst/>
            <a:cxnLst/>
            <a:rect r="r" b="b" t="t" l="l"/>
            <a:pathLst>
              <a:path h="1981057" w="2564758">
                <a:moveTo>
                  <a:pt x="0" y="0"/>
                </a:moveTo>
                <a:lnTo>
                  <a:pt x="2564758" y="0"/>
                </a:lnTo>
                <a:lnTo>
                  <a:pt x="2564758" y="1981057"/>
                </a:lnTo>
                <a:lnTo>
                  <a:pt x="0" y="1981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5" r="0" b="-965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23487" y="178880"/>
            <a:ext cx="8673440" cy="9818475"/>
          </a:xfrm>
          <a:custGeom>
            <a:avLst/>
            <a:gdLst/>
            <a:ahLst/>
            <a:cxnLst/>
            <a:rect r="r" b="b" t="t" l="l"/>
            <a:pathLst>
              <a:path h="9818475" w="8673440">
                <a:moveTo>
                  <a:pt x="0" y="0"/>
                </a:moveTo>
                <a:lnTo>
                  <a:pt x="8673440" y="0"/>
                </a:lnTo>
                <a:lnTo>
                  <a:pt x="8673440" y="9818475"/>
                </a:lnTo>
                <a:lnTo>
                  <a:pt x="0" y="981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02" t="0" r="-489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34373" y="178880"/>
            <a:ext cx="2352826" cy="1959263"/>
          </a:xfrm>
          <a:custGeom>
            <a:avLst/>
            <a:gdLst/>
            <a:ahLst/>
            <a:cxnLst/>
            <a:rect r="r" b="b" t="t" l="l"/>
            <a:pathLst>
              <a:path h="1959263" w="2352826">
                <a:moveTo>
                  <a:pt x="0" y="0"/>
                </a:moveTo>
                <a:lnTo>
                  <a:pt x="2352826" y="0"/>
                </a:lnTo>
                <a:lnTo>
                  <a:pt x="2352826" y="1959262"/>
                </a:lnTo>
                <a:lnTo>
                  <a:pt x="0" y="195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301250" y="93155"/>
            <a:ext cx="9153885" cy="81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0"/>
              </a:lnSpc>
            </a:pPr>
            <a:r>
              <a:rPr lang="en-US" sz="4792" b="true">
                <a:solidFill>
                  <a:srgbClr val="4949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Findings &amp;  Research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301250" y="990600"/>
            <a:ext cx="9897243" cy="3708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8"/>
              </a:lnSpc>
            </a:pPr>
            <a:r>
              <a:rPr lang="en-US" sz="2098" b="true">
                <a:solidFill>
                  <a:srgbClr val="4949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Mixed Language Translation with Natural Language Processing </a:t>
            </a:r>
          </a:p>
          <a:p>
            <a:pPr algn="ctr">
              <a:lnSpc>
                <a:spcPts val="2938"/>
              </a:lnSpc>
            </a:pPr>
            <a:r>
              <a:rPr lang="en-US" sz="2098" b="true">
                <a:solidFill>
                  <a:srgbClr val="4949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Addresses real-world communication challenges.</a:t>
            </a:r>
          </a:p>
          <a:p>
            <a:pPr algn="ctr">
              <a:lnSpc>
                <a:spcPts val="2938"/>
              </a:lnSpc>
            </a:pPr>
            <a:r>
              <a:rPr lang="en-US" sz="2098" b="true">
                <a:solidFill>
                  <a:srgbClr val="4949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Bridges digital divide for multilingual and low-resource communities.</a:t>
            </a:r>
          </a:p>
          <a:p>
            <a:pPr algn="ctr">
              <a:lnSpc>
                <a:spcPts val="2938"/>
              </a:lnSpc>
            </a:pPr>
            <a:r>
              <a:rPr lang="en-US" sz="2098" b="true">
                <a:solidFill>
                  <a:srgbClr val="4949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Improves human-computer interaction.</a:t>
            </a:r>
          </a:p>
          <a:p>
            <a:pPr algn="ctr">
              <a:lnSpc>
                <a:spcPts val="2938"/>
              </a:lnSpc>
            </a:pPr>
            <a:r>
              <a:rPr lang="en-US" sz="2098" b="true">
                <a:solidFill>
                  <a:srgbClr val="4949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Preserves indigenous and minority languages.</a:t>
            </a:r>
          </a:p>
          <a:p>
            <a:pPr algn="ctr">
              <a:lnSpc>
                <a:spcPts val="2938"/>
              </a:lnSpc>
            </a:pPr>
            <a:r>
              <a:rPr lang="en-US" sz="2098" b="true">
                <a:solidFill>
                  <a:srgbClr val="4949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Supports bilingual education.</a:t>
            </a:r>
          </a:p>
          <a:p>
            <a:pPr algn="ctr">
              <a:lnSpc>
                <a:spcPts val="2938"/>
              </a:lnSpc>
            </a:pPr>
            <a:r>
              <a:rPr lang="en-US" sz="2098" b="true">
                <a:solidFill>
                  <a:srgbClr val="4949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Enhances multilingual customer support.</a:t>
            </a:r>
          </a:p>
          <a:p>
            <a:pPr algn="ctr">
              <a:lnSpc>
                <a:spcPts val="2938"/>
              </a:lnSpc>
            </a:pPr>
            <a:r>
              <a:rPr lang="en-US" sz="2098" b="true">
                <a:solidFill>
                  <a:srgbClr val="4949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Facilitates cross-cultural communication.</a:t>
            </a:r>
          </a:p>
          <a:p>
            <a:pPr algn="ctr">
              <a:lnSpc>
                <a:spcPts val="2938"/>
              </a:lnSpc>
            </a:pPr>
            <a:r>
              <a:rPr lang="en-US" sz="2098" b="true">
                <a:solidFill>
                  <a:srgbClr val="4949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Contributes to commercial use in marketing and advertising.</a:t>
            </a:r>
          </a:p>
          <a:p>
            <a:pPr algn="ctr">
              <a:lnSpc>
                <a:spcPts val="3014"/>
              </a:lnSpc>
            </a:pPr>
            <a:r>
              <a:rPr lang="en-US" sz="2153" b="true">
                <a:solidFill>
                  <a:srgbClr val="4949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Enhances technology accessibility and inclusivity.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0214" y="4714882"/>
            <a:ext cx="7445946" cy="778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4949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“What we Aim to Achieve”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20578" y="5569578"/>
            <a:ext cx="8592542" cy="4530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8"/>
              </a:lnSpc>
            </a:pPr>
            <a:r>
              <a:rPr lang="en-US" sz="1699" b="true">
                <a:solidFill>
                  <a:srgbClr val="4949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Mixed Language Translation Aims</a:t>
            </a:r>
          </a:p>
          <a:p>
            <a:pPr algn="ctr">
              <a:lnSpc>
                <a:spcPts val="2378"/>
              </a:lnSpc>
            </a:pPr>
            <a:r>
              <a:rPr lang="en-US" sz="1699" b="true">
                <a:solidFill>
                  <a:srgbClr val="4949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Ensure seamless communication across languages, especially in multilingual regions.</a:t>
            </a:r>
          </a:p>
          <a:p>
            <a:pPr algn="ctr">
              <a:lnSpc>
                <a:spcPts val="2500"/>
              </a:lnSpc>
            </a:pPr>
            <a:r>
              <a:rPr lang="en-US" sz="1786" b="true">
                <a:solidFill>
                  <a:srgbClr val="4949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Facilitate accurate translation systems for code-switched conversations.</a:t>
            </a:r>
          </a:p>
          <a:p>
            <a:pPr algn="ctr">
              <a:lnSpc>
                <a:spcPts val="2378"/>
              </a:lnSpc>
            </a:pPr>
            <a:r>
              <a:rPr lang="en-US" sz="1699" b="true">
                <a:solidFill>
                  <a:srgbClr val="4949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Increase inclusivity and accessibility in technology for multilingual speakers.</a:t>
            </a:r>
          </a:p>
          <a:p>
            <a:pPr algn="ctr">
              <a:lnSpc>
                <a:spcPts val="2378"/>
              </a:lnSpc>
            </a:pPr>
            <a:r>
              <a:rPr lang="en-US" sz="1699" b="true">
                <a:solidFill>
                  <a:srgbClr val="4949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Support underrepresented and low-resource languages by promoting their preservation and digital relevance.</a:t>
            </a:r>
          </a:p>
          <a:p>
            <a:pPr algn="ctr">
              <a:lnSpc>
                <a:spcPts val="2378"/>
              </a:lnSpc>
            </a:pPr>
            <a:r>
              <a:rPr lang="en-US" sz="1699" b="true">
                <a:solidFill>
                  <a:srgbClr val="4949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Enhance multilingual education by developing tools for code-switched environments.</a:t>
            </a:r>
          </a:p>
          <a:p>
            <a:pPr algn="ctr">
              <a:lnSpc>
                <a:spcPts val="2378"/>
              </a:lnSpc>
            </a:pPr>
            <a:r>
              <a:rPr lang="en-US" sz="1699" b="true">
                <a:solidFill>
                  <a:srgbClr val="4949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Advance Natural Language Processing (NLP) research to handle multilingualism and complex linguistic phenomena.</a:t>
            </a:r>
          </a:p>
          <a:p>
            <a:pPr algn="ctr">
              <a:lnSpc>
                <a:spcPts val="2378"/>
              </a:lnSpc>
            </a:pPr>
            <a:r>
              <a:rPr lang="en-US" sz="1699" b="true">
                <a:solidFill>
                  <a:srgbClr val="4949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Improve human-computer interaction by creating conversational agents.</a:t>
            </a:r>
          </a:p>
          <a:p>
            <a:pPr algn="ctr">
              <a:lnSpc>
                <a:spcPts val="2378"/>
              </a:lnSpc>
            </a:pPr>
            <a:r>
              <a:rPr lang="en-US" sz="1699" b="true">
                <a:solidFill>
                  <a:srgbClr val="4949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Enhance business and commercial applications by serving multilingual markets.</a:t>
            </a:r>
          </a:p>
          <a:p>
            <a:pPr algn="ctr">
              <a:lnSpc>
                <a:spcPts val="2500"/>
              </a:lnSpc>
            </a:pPr>
            <a:r>
              <a:rPr lang="en-US" sz="1786" b="true">
                <a:solidFill>
                  <a:srgbClr val="4949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Enable real-time mixed language translation for code-switching conversations.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90205" y="525291"/>
            <a:ext cx="1356075" cy="98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2"/>
              </a:lnSpc>
            </a:pPr>
            <a:r>
              <a:rPr lang="en-US" sz="1423">
                <a:solidFill>
                  <a:srgbClr val="494949"/>
                </a:solidFill>
                <a:latin typeface="Canva Sans"/>
                <a:ea typeface="Canva Sans"/>
                <a:cs typeface="Canva Sans"/>
                <a:sym typeface="Canva Sans"/>
              </a:rPr>
              <a:t>Mixed Language </a:t>
            </a:r>
          </a:p>
          <a:p>
            <a:pPr algn="ctr">
              <a:lnSpc>
                <a:spcPts val="1992"/>
              </a:lnSpc>
            </a:pPr>
            <a:r>
              <a:rPr lang="en-US" sz="1423">
                <a:solidFill>
                  <a:srgbClr val="494949"/>
                </a:solidFill>
                <a:latin typeface="Canva Sans"/>
                <a:ea typeface="Canva Sans"/>
                <a:cs typeface="Canva Sans"/>
                <a:sym typeface="Canva Sans"/>
              </a:rPr>
              <a:t>Translations by NLP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64478"/>
            <a:ext cx="7010884" cy="1992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6"/>
              </a:lnSpc>
            </a:pPr>
            <a:r>
              <a:rPr lang="en-US" sz="384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Applications: </a:t>
            </a:r>
          </a:p>
          <a:p>
            <a:pPr algn="ctr">
              <a:lnSpc>
                <a:spcPts val="5376"/>
              </a:lnSpc>
            </a:pPr>
            <a:r>
              <a:rPr lang="en-US" sz="384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“Real world Applications”</a:t>
            </a:r>
          </a:p>
          <a:p>
            <a:pPr algn="ctr">
              <a:lnSpc>
                <a:spcPts val="5376"/>
              </a:lnSpc>
            </a:pPr>
            <a:r>
              <a:rPr lang="en-US" sz="384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                                                         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6253" y="1709166"/>
            <a:ext cx="7790341" cy="775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8"/>
              </a:lnSpc>
              <a:spcBef>
                <a:spcPct val="0"/>
              </a:spcBef>
            </a:pPr>
            <a:r>
              <a:rPr lang="en-US" sz="2763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Code-Switched Content in Social Media and Customer Care</a:t>
            </a:r>
          </a:p>
          <a:p>
            <a:pPr algn="ctr">
              <a:lnSpc>
                <a:spcPts val="3868"/>
              </a:lnSpc>
              <a:spcBef>
                <a:spcPct val="0"/>
              </a:spcBef>
            </a:pPr>
            <a:r>
              <a:rPr lang="en-US" sz="2763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• Natural language processing (NLP) tools enhance content moderation and targeted advertising.</a:t>
            </a:r>
          </a:p>
          <a:p>
            <a:pPr algn="ctr">
              <a:lnSpc>
                <a:spcPts val="3868"/>
              </a:lnSpc>
              <a:spcBef>
                <a:spcPct val="0"/>
              </a:spcBef>
            </a:pPr>
            <a:r>
              <a:rPr lang="en-US" sz="2763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• Chatbots and customer care systems with mixed language translation capabilities assist consumers with code-switched inquiries.</a:t>
            </a:r>
          </a:p>
          <a:p>
            <a:pPr algn="ctr">
              <a:lnSpc>
                <a:spcPts val="3868"/>
              </a:lnSpc>
              <a:spcBef>
                <a:spcPct val="0"/>
              </a:spcBef>
            </a:pPr>
            <a:r>
              <a:rPr lang="en-US" sz="2763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• Conversational AI and Virtual Assistants improve accessibility and user experience for multilingual speakers.</a:t>
            </a:r>
          </a:p>
          <a:p>
            <a:pPr algn="ctr">
              <a:lnSpc>
                <a:spcPts val="3868"/>
              </a:lnSpc>
              <a:spcBef>
                <a:spcPct val="0"/>
              </a:spcBef>
            </a:pPr>
            <a:r>
              <a:rPr lang="en-US" sz="2763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• Multilingual educational tools cater to students' linguistic needs and enhance learning results.</a:t>
            </a:r>
          </a:p>
          <a:p>
            <a:pPr algn="ctr">
              <a:lnSpc>
                <a:spcPts val="3868"/>
              </a:lnSpc>
              <a:spcBef>
                <a:spcPct val="0"/>
              </a:spcBef>
            </a:pPr>
            <a:r>
              <a:rPr lang="en-US" sz="2763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• Real-time translation services improve communication during international conferences or meetings.</a:t>
            </a:r>
          </a:p>
          <a:p>
            <a:pPr algn="ctr">
              <a:lnSpc>
                <a:spcPts val="3868"/>
              </a:lnSpc>
              <a:spcBef>
                <a:spcPct val="0"/>
              </a:spcBef>
            </a:pPr>
            <a:r>
              <a:rPr lang="en-US" sz="2763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• Code-switched formats aid in multicultural marketing campaigns.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59415" y="216853"/>
            <a:ext cx="4681419" cy="701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Quick Links of datasets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94234" y="1227315"/>
            <a:ext cx="7811780" cy="1525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9"/>
              </a:lnSpc>
              <a:spcBef>
                <a:spcPct val="0"/>
              </a:spcBef>
            </a:pPr>
            <a:r>
              <a:rPr lang="en-US" sz="2157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Telugu-Hindi Parallel Corpus</a:t>
            </a:r>
          </a:p>
          <a:p>
            <a:pPr algn="ctr">
              <a:lnSpc>
                <a:spcPts val="3019"/>
              </a:lnSpc>
              <a:spcBef>
                <a:spcPct val="0"/>
              </a:spcBef>
            </a:pPr>
            <a:r>
              <a:rPr lang="en-US" sz="2157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Description: A parallel corpus consisting of sentences in Telugu and their translations in Hindi, useful for training translation models.</a:t>
            </a:r>
          </a:p>
          <a:p>
            <a:pPr algn="ctr">
              <a:lnSpc>
                <a:spcPts val="3019"/>
              </a:lnSpc>
              <a:spcBef>
                <a:spcPct val="0"/>
              </a:spcBef>
            </a:pPr>
            <a:r>
              <a:rPr lang="en-US" sz="2157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Link: WWW.Telugu-Hindi Parallel Corpus.Com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64687" y="3011983"/>
            <a:ext cx="5276146" cy="1813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1"/>
              </a:lnSpc>
            </a:pPr>
            <a:r>
              <a:rPr lang="en-US" sz="172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Indic NLP Library</a:t>
            </a:r>
          </a:p>
          <a:p>
            <a:pPr algn="ctr" marL="371853" indent="-185926" lvl="1">
              <a:lnSpc>
                <a:spcPts val="2411"/>
              </a:lnSpc>
              <a:buFont typeface="Arial"/>
              <a:buChar char="•"/>
            </a:pPr>
            <a:r>
              <a:rPr lang="en-US" b="true" sz="172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Description: Contains multilingual datasets, including Telugu to Hindi translations, as part of its language resources.</a:t>
            </a:r>
          </a:p>
          <a:p>
            <a:pPr algn="ctr" marL="371853" indent="-185926" lvl="1">
              <a:lnSpc>
                <a:spcPts val="2411"/>
              </a:lnSpc>
              <a:buFont typeface="Arial"/>
              <a:buChar char="•"/>
            </a:pPr>
            <a:r>
              <a:rPr lang="en-US" b="true" sz="172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Link: </a:t>
            </a:r>
            <a:r>
              <a:rPr lang="en-US" b="true" sz="1722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2" tooltip="https://github.com/anoopkumar/indic_nlp_library"/>
              </a:rPr>
              <a:t>Indic NLP Library GitHub</a:t>
            </a:r>
          </a:p>
          <a:p>
            <a:pPr algn="ctr">
              <a:lnSpc>
                <a:spcPts val="241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568390" y="4749411"/>
            <a:ext cx="8446478" cy="4713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8"/>
              </a:lnSpc>
              <a:spcBef>
                <a:spcPct val="0"/>
              </a:spcBef>
            </a:pPr>
            <a:r>
              <a:rPr lang="en-US" sz="2434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Hindi to English Datasets</a:t>
            </a:r>
          </a:p>
          <a:p>
            <a:pPr algn="ctr">
              <a:lnSpc>
                <a:spcPts val="3408"/>
              </a:lnSpc>
              <a:spcBef>
                <a:spcPct val="0"/>
              </a:spcBef>
            </a:pPr>
            <a:r>
              <a:rPr lang="en-US" sz="2434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Hindi-English Parallel Corpus</a:t>
            </a:r>
          </a:p>
          <a:p>
            <a:pPr algn="ctr">
              <a:lnSpc>
                <a:spcPts val="3408"/>
              </a:lnSpc>
              <a:spcBef>
                <a:spcPct val="0"/>
              </a:spcBef>
            </a:pPr>
            <a:r>
              <a:rPr lang="en-US" sz="2434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Description: A dataset providing parallel sentences in Hindi and English, ideal for training and evaluating machine translation models.</a:t>
            </a:r>
          </a:p>
          <a:p>
            <a:pPr algn="ctr">
              <a:lnSpc>
                <a:spcPts val="3408"/>
              </a:lnSpc>
              <a:spcBef>
                <a:spcPct val="0"/>
              </a:spcBef>
            </a:pPr>
            <a:r>
              <a:rPr lang="en-US" sz="2434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Link: www.Kaggle - Hindi-English Parallel Corpus.com</a:t>
            </a:r>
          </a:p>
          <a:p>
            <a:pPr algn="ctr">
              <a:lnSpc>
                <a:spcPts val="3408"/>
              </a:lnSpc>
              <a:spcBef>
                <a:spcPct val="0"/>
              </a:spcBef>
            </a:pPr>
            <a:r>
              <a:rPr lang="en-US" sz="2434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OpenSubtitles Hindi-English Dataset</a:t>
            </a:r>
          </a:p>
          <a:p>
            <a:pPr algn="ctr">
              <a:lnSpc>
                <a:spcPts val="3408"/>
              </a:lnSpc>
              <a:spcBef>
                <a:spcPct val="0"/>
              </a:spcBef>
            </a:pPr>
            <a:r>
              <a:rPr lang="en-US" sz="2434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 Link: WWW.OpenSubtitles Hindi-English Dataset.Com</a:t>
            </a:r>
          </a:p>
          <a:p>
            <a:pPr algn="ctr">
              <a:lnSpc>
                <a:spcPts val="3408"/>
              </a:lnSpc>
              <a:spcBef>
                <a:spcPct val="0"/>
              </a:spcBef>
            </a:pPr>
            <a:r>
              <a:rPr lang="en-US" sz="2434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Tatoeba Project</a:t>
            </a:r>
          </a:p>
          <a:p>
            <a:pPr algn="ctr">
              <a:lnSpc>
                <a:spcPts val="3408"/>
              </a:lnSpc>
              <a:spcBef>
                <a:spcPct val="0"/>
              </a:spcBef>
            </a:pPr>
            <a:r>
              <a:rPr lang="en-US" sz="2434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Description: A collection of sentences and translations, including Hindi to English and English to Hindi translations.</a:t>
            </a:r>
          </a:p>
          <a:p>
            <a:pPr algn="ctr">
              <a:lnSpc>
                <a:spcPts val="3408"/>
              </a:lnSpc>
              <a:spcBef>
                <a:spcPct val="0"/>
              </a:spcBef>
            </a:pPr>
            <a:r>
              <a:rPr lang="en-US" sz="2434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Link: WWW.Tatoeba Hindi-English Dataset.Com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DAGR30PJ5jY</dc:identifier>
  <dcterms:modified xsi:type="dcterms:W3CDTF">2011-08-01T06:04:30Z</dcterms:modified>
  <cp:revision>1</cp:revision>
  <dc:title>Beige Watercolor Project Presentation</dc:title>
</cp:coreProperties>
</file>